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notesSlides/notesSlide2.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3.xml" ContentType="application/vnd.openxmlformats-officedocument.presentationml.notesSlide+xml"/>
  <Override PartName="/ppt/media/image1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4.jpeg" ContentType="image/jpeg"/>
  <Override PartName="/ppt/notesSlides/notesSlide7.xml" ContentType="application/vnd.openxmlformats-officedocument.presentationml.notesSlide+xml"/>
  <Override PartName="/ppt/media/image15.jpeg" ContentType="image/jpeg"/>
  <Override PartName="/ppt/notesSlides/notesSlide8.xml" ContentType="application/vnd.openxmlformats-officedocument.presentationml.notesSlide+xml"/>
  <Override PartName="/ppt/media/image16.jpeg" ContentType="image/jpeg"/>
  <Override PartName="/ppt/notesSlides/notesSlide9.xml" ContentType="application/vnd.openxmlformats-officedocument.presentationml.notesSlide+xml"/>
  <Override PartName="/ppt/media/image17.jpeg" ContentType="image/jpeg"/>
  <Override PartName="/ppt/notesSlides/notesSlide10.xml" ContentType="application/vnd.openxmlformats-officedocument.presentationml.notesSlide+xml"/>
  <Override PartName="/ppt/media/image18.jpeg" ContentType="image/jpeg"/>
  <Override PartName="/ppt/notesSlides/notesSlide11.xml" ContentType="application/vnd.openxmlformats-officedocument.presentationml.notesSlide+xml"/>
  <Override PartName="/ppt/media/image19.jpeg" ContentType="image/jpeg"/>
  <Override PartName="/ppt/notesSlides/notesSlide12.xml" ContentType="application/vnd.openxmlformats-officedocument.presentationml.notesSlide+xml"/>
  <Override PartName="/ppt/media/image20.jpeg" ContentType="image/jpeg"/>
  <Override PartName="/ppt/notesSlides/notesSlide13.xml" ContentType="application/vnd.openxmlformats-officedocument.presentationml.notesSlide+xml"/>
  <Override PartName="/ppt/media/image21.jpeg" ContentType="image/jpeg"/>
  <Override PartName="/ppt/media/image22.jpeg" ContentType="image/jpeg"/>
  <Override PartName="/ppt/notesSlides/notesSlide14.xml" ContentType="application/vnd.openxmlformats-officedocument.presentationml.notesSlide+xml"/>
  <Override PartName="/ppt/media/image23.jpeg" ContentType="image/jpeg"/>
  <Override PartName="/ppt/notesSlides/notesSlide15.xml" ContentType="application/vnd.openxmlformats-officedocument.presentationml.notesSlide+xml"/>
  <Override PartName="/ppt/media/image24.jpeg" ContentType="image/jpeg"/>
  <Override PartName="/ppt/notesSlides/notesSlide16.xml" ContentType="application/vnd.openxmlformats-officedocument.presentationml.notesSlide+xml"/>
  <Override PartName="/ppt/media/image25.jpeg" ContentType="image/jpeg"/>
  <Override PartName="/ppt/notesSlides/notesSlide17.xml" ContentType="application/vnd.openxmlformats-officedocument.presentationml.notesSlide+xml"/>
  <Override PartName="/ppt/media/image26.jpeg" ContentType="image/jpeg"/>
  <Override PartName="/ppt/notesSlides/notesSlide18.xml" ContentType="application/vnd.openxmlformats-officedocument.presentationml.notesSlide+xml"/>
  <Override PartName="/ppt/media/image27.jpeg" ContentType="image/jpeg"/>
  <Override PartName="/ppt/notesSlides/notesSlide19.xml" ContentType="application/vnd.openxmlformats-officedocument.presentationml.notesSlide+xml"/>
  <Override PartName="/ppt/media/image28.jpeg" ContentType="image/jpeg"/>
  <Override PartName="/ppt/notesSlides/notesSlide20.xml" ContentType="application/vnd.openxmlformats-officedocument.presentationml.notesSlide+xml"/>
  <Override PartName="/ppt/media/image29.jpeg" ContentType="image/jpeg"/>
  <Override PartName="/ppt/notesSlides/notesSlide21.xml" ContentType="application/vnd.openxmlformats-officedocument.presentationml.notesSlide+xml"/>
  <Override PartName="/ppt/media/image30.jpeg" ContentType="image/jpeg"/>
  <Override PartName="/ppt/notesSlides/notesSlide22.xml" ContentType="application/vnd.openxmlformats-officedocument.presentationml.notesSlide+xml"/>
  <Override PartName="/ppt/media/image31.jpeg" ContentType="image/jpeg"/>
  <Override PartName="/ppt/notesSlides/notesSlide23.xml" ContentType="application/vnd.openxmlformats-officedocument.presentationml.notesSlide+xml"/>
  <Override PartName="/ppt/media/image32.jpeg" ContentType="image/jpeg"/>
  <Override PartName="/ppt/notesSlides/notesSlide24.xml" ContentType="application/vnd.openxmlformats-officedocument.presentationml.notesSlide+xml"/>
  <Override PartName="/ppt/media/image3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Chapter 51 Opening Roadmap.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 name="Shape 628"/>
          <p:cNvSpPr/>
          <p:nvPr>
            <p:ph type="sldImg"/>
          </p:nvPr>
        </p:nvSpPr>
        <p:spPr>
          <a:prstGeom prst="rect">
            <a:avLst/>
          </a:prstGeom>
        </p:spPr>
        <p:txBody>
          <a:bodyPr/>
          <a:lstStyle/>
          <a:p>
            <a:pPr/>
          </a:p>
        </p:txBody>
      </p:sp>
      <p:sp>
        <p:nvSpPr>
          <p:cNvPr id="629" name="Shape 62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51.5 B-Cell Receptors and T-Cell Receptors Have Transmembrane Domains and Antigen-Binding Sites.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Table 51.3 Five Classes of Immunoglobulins.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a:pPr/>
          </a:p>
        </p:txBody>
      </p:sp>
      <p:sp>
        <p:nvSpPr>
          <p:cNvPr id="666" name="Shape 66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51.6 Most Antigens Have Multiple Epitopes for B-Cell Receptors and T-Cell Receptors.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51.7 The Variable Regions of B-Cell Receptors and T-Cell Receptors Face Away from the Plasma Membrane.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51.8 As B Cells Mature, Immunoglobulin-Gene Segments Recombine to Form a Single Gene.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 name="Shape 762"/>
          <p:cNvSpPr/>
          <p:nvPr>
            <p:ph type="sldImg"/>
          </p:nvPr>
        </p:nvSpPr>
        <p:spPr>
          <a:prstGeom prst="rect">
            <a:avLst/>
          </a:prstGeom>
        </p:spPr>
        <p:txBody>
          <a:bodyPr/>
          <a:lstStyle/>
          <a:p>
            <a:pPr/>
          </a:p>
        </p:txBody>
      </p:sp>
      <p:sp>
        <p:nvSpPr>
          <p:cNvPr id="763" name="Shape 76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51.9 The Clonal Selection Theory.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51.10 MHC Structure Promotes Peptide Binding.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2" name="Shape 802"/>
          <p:cNvSpPr/>
          <p:nvPr>
            <p:ph type="sldImg"/>
          </p:nvPr>
        </p:nvSpPr>
        <p:spPr>
          <a:prstGeom prst="rect">
            <a:avLst/>
          </a:prstGeom>
        </p:spPr>
        <p:txBody>
          <a:bodyPr/>
          <a:lstStyle/>
          <a:p>
            <a:pPr/>
          </a:p>
        </p:txBody>
      </p:sp>
      <p:sp>
        <p:nvSpPr>
          <p:cNvPr id="803" name="Shape 80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51.11  Dendritic Cells Present Antigens.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8" name="Shape 838"/>
          <p:cNvSpPr/>
          <p:nvPr>
            <p:ph type="sldImg"/>
          </p:nvPr>
        </p:nvSpPr>
        <p:spPr>
          <a:prstGeom prst="rect">
            <a:avLst/>
          </a:prstGeom>
        </p:spPr>
        <p:txBody>
          <a:bodyPr/>
          <a:lstStyle/>
          <a:p>
            <a:pPr/>
          </a:p>
        </p:txBody>
      </p:sp>
      <p:sp>
        <p:nvSpPr>
          <p:cNvPr id="839" name="Shape 83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51.12 T Cells Are Activated by Interacting with MHC–Peptide Complexes.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Shape 880"/>
          <p:cNvSpPr/>
          <p:nvPr>
            <p:ph type="sldImg"/>
          </p:nvPr>
        </p:nvSpPr>
        <p:spPr>
          <a:prstGeom prst="rect">
            <a:avLst/>
          </a:prstGeom>
        </p:spPr>
        <p:txBody>
          <a:bodyPr/>
          <a:lstStyle/>
          <a:p>
            <a:pPr/>
          </a:p>
        </p:txBody>
      </p:sp>
      <p:sp>
        <p:nvSpPr>
          <p:cNvPr id="881" name="Shape 88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51.13 Lymphocytes Exist in Two States: Inactive and Activated.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51.1 Comparison of Innate and Adaptive Immune Systems.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5" name="Shape 905"/>
          <p:cNvSpPr/>
          <p:nvPr>
            <p:ph type="sldImg"/>
          </p:nvPr>
        </p:nvSpPr>
        <p:spPr>
          <a:prstGeom prst="rect">
            <a:avLst/>
          </a:prstGeom>
        </p:spPr>
        <p:txBody>
          <a:bodyPr/>
          <a:lstStyle/>
          <a:p>
            <a:pPr/>
          </a:p>
        </p:txBody>
      </p:sp>
      <p:sp>
        <p:nvSpPr>
          <p:cNvPr id="906" name="Shape 90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51.14 B Cells Are Activated by Binding to Antigens and Interacting with Helper T Cells.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6" name="Shape 936"/>
          <p:cNvSpPr/>
          <p:nvPr>
            <p:ph type="sldImg"/>
          </p:nvPr>
        </p:nvSpPr>
        <p:spPr>
          <a:prstGeom prst="rect">
            <a:avLst/>
          </a:prstGeom>
        </p:spPr>
        <p:txBody>
          <a:bodyPr/>
          <a:lstStyle/>
          <a:p>
            <a:pPr/>
          </a:p>
        </p:txBody>
      </p:sp>
      <p:sp>
        <p:nvSpPr>
          <p:cNvPr id="937" name="Shape 93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51.15 The Humoral Response Eliminates Extracellular Pathogens.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7" name="Shape 987"/>
          <p:cNvSpPr/>
          <p:nvPr>
            <p:ph type="sldImg"/>
          </p:nvPr>
        </p:nvSpPr>
        <p:spPr>
          <a:prstGeom prst="rect">
            <a:avLst/>
          </a:prstGeom>
        </p:spPr>
        <p:txBody>
          <a:bodyPr/>
          <a:lstStyle/>
          <a:p>
            <a:pPr/>
          </a:p>
        </p:txBody>
      </p:sp>
      <p:sp>
        <p:nvSpPr>
          <p:cNvPr id="988" name="Shape 98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51.16 The Cell-Mediated Response Eliminates Intracellular Pathogens.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5" name="Shape 1025"/>
          <p:cNvSpPr/>
          <p:nvPr>
            <p:ph type="sldImg"/>
          </p:nvPr>
        </p:nvSpPr>
        <p:spPr>
          <a:prstGeom prst="rect">
            <a:avLst/>
          </a:prstGeom>
        </p:spPr>
        <p:txBody>
          <a:bodyPr/>
          <a:lstStyle/>
          <a:p>
            <a:pPr/>
          </a:p>
        </p:txBody>
      </p:sp>
      <p:sp>
        <p:nvSpPr>
          <p:cNvPr id="1026" name="Shape 102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51.17 The Secondary Immune Response Is Faster and Stronger than the Primary Response.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0" name="Shape 1030"/>
          <p:cNvSpPr/>
          <p:nvPr>
            <p:ph type="sldImg"/>
          </p:nvPr>
        </p:nvSpPr>
        <p:spPr>
          <a:prstGeom prst="rect">
            <a:avLst/>
          </a:prstGeom>
        </p:spPr>
        <p:txBody>
          <a:bodyPr/>
          <a:lstStyle/>
          <a:p>
            <a:pPr/>
          </a:p>
        </p:txBody>
      </p:sp>
      <p:sp>
        <p:nvSpPr>
          <p:cNvPr id="1031" name="Shape 103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51.4 Activation and Function of Adaptive Immune System Cells.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51.1 The Body Protects Openings.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similar immune system and organ rejection.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sponges can do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51.2 Toll Protein Is Critical to Immune Response.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51.3 The Inflammatory Response of Innate Immunity Has Many Elements.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51.2 The Innate Immune System.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51.4 Lymphocytes Are Formed, Activated, and Transported in the Immune System.</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
          </p:nvPr>
        </p:nvSpPr>
        <p:spPr>
          <a:xfrm>
            <a:off x="1270000" y="6362700"/>
            <a:ext cx="10464800" cy="469900"/>
          </a:xfrm>
          <a:prstGeom prst="rect">
            <a:avLst/>
          </a:prstGeom>
        </p:spPr>
        <p:txBody>
          <a:bodyPr anchor="t"/>
          <a:lstStyle>
            <a:lvl1pPr marL="0" indent="0" algn="ctr">
              <a:spcBef>
                <a:spcPts val="0"/>
              </a:spcBef>
              <a:buSzTx/>
              <a:buNone/>
              <a:defRPr sz="2400"/>
            </a:lvl1pPr>
          </a:lstStyle>
          <a:p>
            <a:pPr/>
            <a:r>
              <a:t>–Johnny Appleseed</a:t>
            </a:r>
          </a:p>
        </p:txBody>
      </p:sp>
      <p:sp>
        <p:nvSpPr>
          <p:cNvPr id="94" name="Shape 94"/>
          <p:cNvSpPr/>
          <p:nvPr>
            <p:ph type="body" sz="quarter" idx="13"/>
          </p:nvPr>
        </p:nvSpPr>
        <p:spPr>
          <a:xfrm>
            <a:off x="1270000" y="4267200"/>
            <a:ext cx="10464800" cy="685800"/>
          </a:xfrm>
          <a:prstGeom prst="rect">
            <a:avLst/>
          </a:prstGeom>
        </p:spPr>
        <p:txBody>
          <a:bodyPr/>
          <a:lstStyle/>
          <a:p>
            <a:pPr marL="0" indent="0" algn="ctr">
              <a:spcBef>
                <a:spcPts val="0"/>
              </a:spcBef>
              <a:buSzTx/>
              <a:buNone/>
              <a:defRPr sz="3800"/>
            </a:pP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hape 117"/>
          <p:cNvSpPr/>
          <p:nvPr/>
        </p:nvSpPr>
        <p:spPr>
          <a:xfrm>
            <a:off x="38381" y="9460089"/>
            <a:ext cx="4118189" cy="302861"/>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algn="l" defTabSz="1300480">
              <a:defRPr sz="1200">
                <a:latin typeface="Arial"/>
                <a:ea typeface="Arial"/>
                <a:cs typeface="Arial"/>
                <a:sym typeface="Arial"/>
              </a:defRPr>
            </a:lvl1pPr>
          </a:lstStyle>
          <a:p>
            <a:pPr/>
            <a:r>
              <a:t>© 2014 Pearson Education, Inc.</a:t>
            </a:r>
          </a:p>
        </p:txBody>
      </p:sp>
      <p:sp>
        <p:nvSpPr>
          <p:cNvPr id="118" name="Shape 118"/>
          <p:cNvSpPr/>
          <p:nvPr>
            <p:ph type="sldNum" sz="quarter" idx="2"/>
          </p:nvPr>
        </p:nvSpPr>
        <p:spPr>
          <a:xfrm>
            <a:off x="8951341" y="8864143"/>
            <a:ext cx="368768" cy="351999"/>
          </a:xfrm>
          <a:prstGeom prst="rect">
            <a:avLst/>
          </a:prstGeom>
        </p:spPr>
        <p:txBody>
          <a:bodyPr lIns="65022" tIns="65022" rIns="65022" bIns="65022"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5" name="Shape 125"/>
          <p:cNvSpPr/>
          <p:nvPr/>
        </p:nvSpPr>
        <p:spPr>
          <a:xfrm>
            <a:off x="-2" y="9429891"/>
            <a:ext cx="978521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650240">
              <a:spcBef>
                <a:spcPts val="700"/>
              </a:spcBef>
              <a:defRPr sz="1200">
                <a:latin typeface="Tahoma"/>
                <a:ea typeface="Tahoma"/>
                <a:cs typeface="Tahoma"/>
                <a:sym typeface="Tahoma"/>
              </a:defRPr>
            </a:lvl1pPr>
          </a:lstStyle>
          <a:p>
            <a:pPr/>
            <a:r>
              <a:t>     © 2014 Pearson Education, Inc.</a:t>
            </a:r>
          </a:p>
        </p:txBody>
      </p:sp>
      <p:sp>
        <p:nvSpPr>
          <p:cNvPr id="126" name="Shape 126"/>
          <p:cNvSpPr/>
          <p:nvPr>
            <p:ph type="sldNum" sz="quarter" idx="2"/>
          </p:nvPr>
        </p:nvSpPr>
        <p:spPr>
          <a:xfrm>
            <a:off x="8951341" y="8864143"/>
            <a:ext cx="368768" cy="351999"/>
          </a:xfrm>
          <a:prstGeom prst="rect">
            <a:avLst/>
          </a:prstGeom>
        </p:spPr>
        <p:txBody>
          <a:bodyPr lIns="65022" tIns="65022" rIns="65022" bIns="65022"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33" name="Shape 133"/>
          <p:cNvSpPr/>
          <p:nvPr>
            <p:ph type="title"/>
          </p:nvPr>
        </p:nvSpPr>
        <p:spPr>
          <a:xfrm>
            <a:off x="76200" y="88900"/>
            <a:ext cx="7975600" cy="1219200"/>
          </a:xfrm>
          <a:prstGeom prst="rect">
            <a:avLst/>
          </a:prstGeom>
        </p:spPr>
        <p:txBody>
          <a:bodyPr anchor="t"/>
          <a:lstStyle>
            <a:lvl1pPr algn="l">
              <a:defRPr sz="4800">
                <a:latin typeface="Gill Sans"/>
                <a:ea typeface="Gill Sans"/>
                <a:cs typeface="Gill Sans"/>
                <a:sym typeface="Gill Sans"/>
              </a:defRPr>
            </a:lvl1pPr>
          </a:lstStyle>
          <a:p>
            <a:pPr/>
            <a:r>
              <a:t>Title Text</a:t>
            </a:r>
          </a:p>
        </p:txBody>
      </p:sp>
      <p:sp>
        <p:nvSpPr>
          <p:cNvPr id="134" name="Shape 134"/>
          <p:cNvSpPr/>
          <p:nvPr>
            <p:ph type="body" idx="1"/>
          </p:nvPr>
        </p:nvSpPr>
        <p:spPr>
          <a:xfrm>
            <a:off x="1270000" y="1447800"/>
            <a:ext cx="10464800" cy="7035800"/>
          </a:xfrm>
          <a:prstGeom prst="rect">
            <a:avLst/>
          </a:prstGeom>
        </p:spPr>
        <p:txBody>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35" name="Shape 135"/>
          <p:cNvSpPr/>
          <p:nvPr>
            <p:ph type="sldNum" sz="quarter" idx="2"/>
          </p:nvPr>
        </p:nvSpPr>
        <p:spPr>
          <a:xfrm>
            <a:off x="12318999" y="9156700"/>
            <a:ext cx="342901" cy="368300"/>
          </a:xfrm>
          <a:prstGeom prst="rect">
            <a:avLst/>
          </a:prstGeom>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copy">
    <p:spTree>
      <p:nvGrpSpPr>
        <p:cNvPr id="1" name=""/>
        <p:cNvGrpSpPr/>
        <p:nvPr/>
      </p:nvGrpSpPr>
      <p:grpSpPr>
        <a:xfrm>
          <a:off x="0" y="0"/>
          <a:ext cx="0" cy="0"/>
          <a:chOff x="0" y="0"/>
          <a:chExt cx="0" cy="0"/>
        </a:xfrm>
      </p:grpSpPr>
      <p:sp>
        <p:nvSpPr>
          <p:cNvPr id="142" name="Shape 142"/>
          <p:cNvSpPr/>
          <p:nvPr>
            <p:ph type="title"/>
          </p:nvPr>
        </p:nvSpPr>
        <p:spPr>
          <a:xfrm>
            <a:off x="1270000" y="254000"/>
            <a:ext cx="10464800" cy="2438400"/>
          </a:xfrm>
          <a:prstGeom prst="rect">
            <a:avLst/>
          </a:prstGeom>
        </p:spPr>
        <p:txBody>
          <a:bodyPr/>
          <a:lstStyle>
            <a:lvl1pPr>
              <a:defRPr sz="8400">
                <a:latin typeface="Gill Sans"/>
                <a:ea typeface="Gill Sans"/>
                <a:cs typeface="Gill Sans"/>
                <a:sym typeface="Gill Sans"/>
              </a:defRPr>
            </a:lvl1pPr>
          </a:lstStyle>
          <a:p>
            <a:pPr/>
            <a:r>
              <a:t>Title Text</a:t>
            </a:r>
          </a:p>
        </p:txBody>
      </p:sp>
      <p:sp>
        <p:nvSpPr>
          <p:cNvPr id="143" name="Shape 143"/>
          <p:cNvSpPr/>
          <p:nvPr>
            <p:ph type="body" idx="1"/>
          </p:nvPr>
        </p:nvSpPr>
        <p:spPr>
          <a:xfrm>
            <a:off x="1270000" y="2768600"/>
            <a:ext cx="10464800" cy="5715000"/>
          </a:xfrm>
          <a:prstGeom prst="rect">
            <a:avLst/>
          </a:prstGeom>
        </p:spPr>
        <p:txBody>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44" name="Shape 144"/>
          <p:cNvSpPr/>
          <p:nvPr>
            <p:ph type="sldNum" sz="quarter" idx="2"/>
          </p:nvPr>
        </p:nvSpPr>
        <p:spPr>
          <a:xfrm>
            <a:off x="6324599" y="9258300"/>
            <a:ext cx="342901" cy="368300"/>
          </a:xfrm>
          <a:prstGeom prst="rect">
            <a:avLst/>
          </a:prstGeom>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51" name="Shape 151"/>
          <p:cNvSpPr/>
          <p:nvPr>
            <p:ph type="title"/>
          </p:nvPr>
        </p:nvSpPr>
        <p:spPr>
          <a:xfrm>
            <a:off x="76200" y="88900"/>
            <a:ext cx="7975600" cy="1219200"/>
          </a:xfrm>
          <a:prstGeom prst="rect">
            <a:avLst/>
          </a:prstGeom>
        </p:spPr>
        <p:txBody>
          <a:bodyPr anchor="t">
            <a:noAutofit/>
          </a:bodyPr>
          <a:lstStyle>
            <a:lvl1pPr algn="l">
              <a:defRPr sz="4800">
                <a:latin typeface="Gill Sans"/>
                <a:ea typeface="Gill Sans"/>
                <a:cs typeface="Gill Sans"/>
                <a:sym typeface="Gill Sans"/>
              </a:defRPr>
            </a:lvl1pPr>
          </a:lstStyle>
          <a:p>
            <a:pPr/>
            <a:r>
              <a:t>Title Text</a:t>
            </a:r>
          </a:p>
        </p:txBody>
      </p:sp>
      <p:sp>
        <p:nvSpPr>
          <p:cNvPr id="152" name="Shape 152"/>
          <p:cNvSpPr/>
          <p:nvPr>
            <p:ph type="body" idx="1"/>
          </p:nvPr>
        </p:nvSpPr>
        <p:spPr>
          <a:xfrm>
            <a:off x="1270000" y="1447800"/>
            <a:ext cx="10464800" cy="7035800"/>
          </a:xfrm>
          <a:prstGeom prst="rect">
            <a:avLst/>
          </a:prstGeom>
        </p:spPr>
        <p:txBody>
          <a:bodyPr>
            <a:noAutofit/>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53" name="Shape 153"/>
          <p:cNvSpPr/>
          <p:nvPr>
            <p:ph type="sldNum" sz="quarter" idx="2"/>
          </p:nvPr>
        </p:nvSpPr>
        <p:spPr>
          <a:xfrm>
            <a:off x="12319000" y="9156700"/>
            <a:ext cx="342900" cy="368300"/>
          </a:xfrm>
          <a:prstGeom prst="rect">
            <a:avLst/>
          </a:prstGeom>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2"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jpe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jpe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3.jpe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8.jpe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jpeg"/><Relationship Id="rId4" Type="http://schemas.openxmlformats.org/officeDocument/2006/relationships/image" Target="../media/image36.pn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4.jpeg"/><Relationship Id="rId4" Type="http://schemas.openxmlformats.org/officeDocument/2006/relationships/image" Target="../media/image5.jpe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7.png"/><Relationship Id="rId3" Type="http://schemas.openxmlformats.org/officeDocument/2006/relationships/image" Target="../media/image38.png"/></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ppt/slides/Adaptive_immunity.html" TargetMode="External"/><Relationship Id="rId3" Type="http://schemas.openxmlformats.org/officeDocument/2006/relationships/image" Target="../media/image27.png"/></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6.jpeg"/><Relationship Id="rId4" Type="http://schemas.openxmlformats.org/officeDocument/2006/relationships/image" Target="../media/image7.png"/></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2.jpeg"/></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3.jpeg"/></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ppt/slides/AdaptiveImmuneResponse.html" TargetMode="External"/><Relationship Id="rId3" Type="http://schemas.openxmlformats.org/officeDocument/2006/relationships/image" Target="../media/image27.png"/></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 Id="rId3" Type="http://schemas.openxmlformats.org/officeDocument/2006/relationships/image" Target="../media/image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 Id="rId3" Type="http://schemas.openxmlformats.org/officeDocument/2006/relationships/image" Target="../media/image2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 Id="rId3" Type="http://schemas.openxmlformats.org/officeDocument/2006/relationships/image" Target="../media/image9.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jpeg"/><Relationship Id="rId3" Type="http://schemas.openxmlformats.org/officeDocument/2006/relationships/image" Target="../media/image11.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jpeg"/><Relationship Id="rId3" Type="http://schemas.openxmlformats.org/officeDocument/2006/relationships/image" Target="../media/image12.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ppt/slides/innate_immunity.html" TargetMode="External"/><Relationship Id="rId3" Type="http://schemas.openxmlformats.org/officeDocument/2006/relationships/image" Target="../media/image27.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 Id="rId3" Type="http://schemas.openxmlformats.org/officeDocument/2006/relationships/image" Target="../media/image29.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 Id="rId3" Type="http://schemas.openxmlformats.org/officeDocument/2006/relationships/image" Target="../media/image29.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 Id="rId3" Type="http://schemas.openxmlformats.org/officeDocument/2006/relationships/image" Target="../media/image3.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ppt/slides/InflammatoryResponse.html" TargetMode="External"/><Relationship Id="rId3" Type="http://schemas.openxmlformats.org/officeDocument/2006/relationships/image" Target="../media/image27.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jpe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jpe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jpe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1.jpeg"/><Relationship Id="rId4" Type="http://schemas.openxmlformats.org/officeDocument/2006/relationships/image" Target="../media/image22.jpe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jpe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4.jpe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ctrTitle"/>
          </p:nvPr>
        </p:nvSpPr>
        <p:spPr>
          <a:prstGeom prst="rect">
            <a:avLst/>
          </a:prstGeom>
        </p:spPr>
        <p:txBody>
          <a:bodyPr/>
          <a:lstStyle/>
          <a:p>
            <a:pPr/>
            <a:r>
              <a:t>FISH270</a:t>
            </a:r>
          </a:p>
        </p:txBody>
      </p:sp>
      <p:sp>
        <p:nvSpPr>
          <p:cNvPr id="163" name="Shape 163"/>
          <p:cNvSpPr/>
          <p:nvPr>
            <p:ph type="subTitle" sz="quarter" idx="1"/>
          </p:nvPr>
        </p:nvSpPr>
        <p:spPr>
          <a:prstGeom prst="rect">
            <a:avLst/>
          </a:prstGeom>
        </p:spPr>
        <p:txBody>
          <a:bodyPr/>
          <a:lstStyle/>
          <a:p>
            <a:pPr/>
            <a:r>
              <a:t>Lecture 10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219" name="image2.jpeg"/>
          <p:cNvPicPr>
            <a:picLocks noChangeAspect="1"/>
          </p:cNvPicPr>
          <p:nvPr/>
        </p:nvPicPr>
        <p:blipFill>
          <a:blip r:embed="rId2">
            <a:extLst/>
          </a:blip>
          <a:stretch>
            <a:fillRect/>
          </a:stretch>
        </p:blipFill>
        <p:spPr>
          <a:xfrm>
            <a:off x="774700" y="1003300"/>
            <a:ext cx="8077200" cy="1574800"/>
          </a:xfrm>
          <a:prstGeom prst="rect">
            <a:avLst/>
          </a:prstGeom>
          <a:ln w="12700">
            <a:miter lim="400000"/>
          </a:ln>
        </p:spPr>
      </p:pic>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hape 781"/>
          <p:cNvSpPr/>
          <p:nvPr>
            <p:ph type="title" idx="4294967295"/>
          </p:nvPr>
        </p:nvSpPr>
        <p:spPr>
          <a:xfrm>
            <a:off x="76763" y="273191"/>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Dendritic Cells Arrive at a Wound</a:t>
            </a:r>
          </a:p>
        </p:txBody>
      </p:sp>
      <p:sp>
        <p:nvSpPr>
          <p:cNvPr id="782" name="Shape 782"/>
          <p:cNvSpPr/>
          <p:nvPr>
            <p:ph type="body" idx="4294967295"/>
          </p:nvPr>
        </p:nvSpPr>
        <p:spPr>
          <a:xfrm>
            <a:off x="205456" y="1819767"/>
            <a:ext cx="12480999" cy="7626775"/>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When dendritic cells arrive at a wound, five actions occur:</a:t>
            </a:r>
            <a:endParaRPr sz="2400"/>
          </a:p>
          <a:p>
            <a:pPr lvl="1" marL="976923" indent="-545122" defTabSz="1300480">
              <a:spcBef>
                <a:spcPts val="800"/>
              </a:spcBef>
              <a:buClr>
                <a:srgbClr val="000000"/>
              </a:buClr>
              <a:buSzPct val="100000"/>
              <a:buAutoNum type="arabicPeriod" startAt="1"/>
              <a:defRPr>
                <a:latin typeface="Arial"/>
                <a:ea typeface="Arial"/>
                <a:cs typeface="Arial"/>
                <a:sym typeface="Arial"/>
              </a:defRPr>
            </a:pPr>
            <a:r>
              <a:t>Dendritic cells ingest antigens present at the wound</a:t>
            </a:r>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The antigen enters a membrane-bound compartment inside the cell</a:t>
            </a:r>
          </a:p>
          <a:p>
            <a:pPr lvl="1" marL="976923" indent="-545122" defTabSz="1300480">
              <a:spcBef>
                <a:spcPts val="800"/>
              </a:spcBef>
              <a:buClr>
                <a:srgbClr val="000000"/>
              </a:buClr>
              <a:buSzPct val="100000"/>
              <a:buAutoNum type="arabicPeriod" startAt="1"/>
              <a:defRPr>
                <a:latin typeface="Arial"/>
                <a:ea typeface="Arial"/>
                <a:cs typeface="Arial"/>
                <a:sym typeface="Arial"/>
              </a:defRPr>
            </a:pPr>
            <a:r>
              <a:t>An enzyme complex breaks the proteins into pieces, which then become bound to an MHC protein</a:t>
            </a:r>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The MHC–antigen complex is transported to the cell surface</a:t>
            </a:r>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The MHC–antigen complex is displayed on the cell surface</a:t>
            </a:r>
          </a:p>
        </p:txBody>
      </p:sp>
      <p:sp>
        <p:nvSpPr>
          <p:cNvPr id="783" name="Shape 78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85" name="image26.jpeg"/>
          <p:cNvPicPr>
            <a:picLocks noChangeAspect="1"/>
          </p:cNvPicPr>
          <p:nvPr/>
        </p:nvPicPr>
        <p:blipFill>
          <a:blip r:embed="rId3">
            <a:extLst/>
          </a:blip>
          <a:srcRect l="0" t="0" r="0" b="2482"/>
          <a:stretch>
            <a:fillRect/>
          </a:stretch>
        </p:blipFill>
        <p:spPr>
          <a:xfrm>
            <a:off x="2205847" y="194168"/>
            <a:ext cx="8593106" cy="9132714"/>
          </a:xfrm>
          <a:prstGeom prst="rect">
            <a:avLst/>
          </a:prstGeom>
          <a:ln w="12700">
            <a:miter lim="400000"/>
          </a:ln>
        </p:spPr>
      </p:pic>
      <p:sp>
        <p:nvSpPr>
          <p:cNvPr id="786" name="Shape 786"/>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51.11</a:t>
            </a:r>
          </a:p>
        </p:txBody>
      </p:sp>
      <p:sp>
        <p:nvSpPr>
          <p:cNvPr id="787" name="Shape 787"/>
          <p:cNvSpPr/>
          <p:nvPr/>
        </p:nvSpPr>
        <p:spPr>
          <a:xfrm>
            <a:off x="5976337" y="1065670"/>
            <a:ext cx="1052538"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Antigen</a:t>
            </a:r>
          </a:p>
        </p:txBody>
      </p:sp>
      <p:sp>
        <p:nvSpPr>
          <p:cNvPr id="788" name="Shape 788"/>
          <p:cNvSpPr/>
          <p:nvPr/>
        </p:nvSpPr>
        <p:spPr>
          <a:xfrm>
            <a:off x="5181599" y="3057031"/>
            <a:ext cx="1099395" cy="5475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000">
                <a:latin typeface="Arial"/>
                <a:ea typeface="Arial"/>
                <a:cs typeface="Arial"/>
                <a:sym typeface="Arial"/>
              </a:defRPr>
            </a:pPr>
            <a:r>
              <a:t>Antigen</a:t>
            </a:r>
            <a:br/>
            <a:r>
              <a:t>fragment</a:t>
            </a:r>
          </a:p>
        </p:txBody>
      </p:sp>
      <p:sp>
        <p:nvSpPr>
          <p:cNvPr id="789" name="Shape 789"/>
          <p:cNvSpPr/>
          <p:nvPr/>
        </p:nvSpPr>
        <p:spPr>
          <a:xfrm>
            <a:off x="4664567" y="4314613"/>
            <a:ext cx="1691607" cy="8112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000">
                <a:latin typeface="Arial"/>
                <a:ea typeface="Arial"/>
                <a:cs typeface="Arial"/>
                <a:sym typeface="Arial"/>
              </a:defRPr>
            </a:pPr>
            <a:r>
              <a:t>Major histo-</a:t>
            </a:r>
            <a:br/>
            <a:r>
              <a:t>compatibility</a:t>
            </a:r>
            <a:br/>
            <a:r>
              <a:t>(MHC) protein</a:t>
            </a:r>
          </a:p>
        </p:txBody>
      </p:sp>
      <p:sp>
        <p:nvSpPr>
          <p:cNvPr id="790" name="Shape 790"/>
          <p:cNvSpPr/>
          <p:nvPr/>
        </p:nvSpPr>
        <p:spPr>
          <a:xfrm flipV="1">
            <a:off x="4310096" y="3185723"/>
            <a:ext cx="826350" cy="365762"/>
          </a:xfrm>
          <a:prstGeom prst="line">
            <a:avLst/>
          </a:prstGeom>
          <a:ln w="25400">
            <a:solidFill>
              <a:srgbClr val="808080"/>
            </a:solidFill>
          </a:ln>
        </p:spPr>
        <p:txBody>
          <a:bodyPr lIns="45718" tIns="45718" rIns="45718" bIns="45718"/>
          <a:lstStyle/>
          <a:p>
            <a:pPr/>
          </a:p>
        </p:txBody>
      </p:sp>
      <p:sp>
        <p:nvSpPr>
          <p:cNvPr id="791" name="Shape 791"/>
          <p:cNvSpPr/>
          <p:nvPr/>
        </p:nvSpPr>
        <p:spPr>
          <a:xfrm>
            <a:off x="4292034" y="3840479"/>
            <a:ext cx="288997" cy="614117"/>
          </a:xfrm>
          <a:prstGeom prst="line">
            <a:avLst/>
          </a:prstGeom>
          <a:ln w="25400">
            <a:solidFill>
              <a:srgbClr val="808080"/>
            </a:solidFill>
          </a:ln>
        </p:spPr>
        <p:txBody>
          <a:bodyPr lIns="45718" tIns="45718" rIns="45718" bIns="45718"/>
          <a:lstStyle/>
          <a:p>
            <a:pPr/>
          </a:p>
        </p:txBody>
      </p:sp>
      <p:sp>
        <p:nvSpPr>
          <p:cNvPr id="792" name="Shape 792"/>
          <p:cNvSpPr/>
          <p:nvPr/>
        </p:nvSpPr>
        <p:spPr>
          <a:xfrm>
            <a:off x="2458718" y="7116515"/>
            <a:ext cx="160776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2000">
                <a:latin typeface="Arial"/>
                <a:ea typeface="Arial"/>
                <a:cs typeface="Arial"/>
                <a:sym typeface="Arial"/>
              </a:defRPr>
            </a:lvl1pPr>
          </a:lstStyle>
          <a:p>
            <a:pPr/>
            <a:r>
              <a:t>Dendritic cell</a:t>
            </a:r>
          </a:p>
        </p:txBody>
      </p:sp>
      <p:sp>
        <p:nvSpPr>
          <p:cNvPr id="793" name="Shape 793"/>
          <p:cNvSpPr/>
          <p:nvPr/>
        </p:nvSpPr>
        <p:spPr>
          <a:xfrm>
            <a:off x="5362221" y="7945118"/>
            <a:ext cx="591147"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2000">
                <a:latin typeface="Arial"/>
                <a:ea typeface="Arial"/>
                <a:cs typeface="Arial"/>
                <a:sym typeface="Arial"/>
              </a:defRPr>
            </a:lvl1pPr>
          </a:lstStyle>
          <a:p>
            <a:pPr/>
            <a:r>
              <a:t>MHC</a:t>
            </a:r>
          </a:p>
        </p:txBody>
      </p:sp>
      <p:sp>
        <p:nvSpPr>
          <p:cNvPr id="794" name="Shape 794"/>
          <p:cNvSpPr/>
          <p:nvPr/>
        </p:nvSpPr>
        <p:spPr>
          <a:xfrm>
            <a:off x="5362221" y="8419252"/>
            <a:ext cx="986781" cy="5475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000">
                <a:latin typeface="Arial"/>
                <a:ea typeface="Arial"/>
                <a:cs typeface="Arial"/>
                <a:sym typeface="Arial"/>
              </a:defRPr>
            </a:pPr>
            <a:r>
              <a:t>Piece of</a:t>
            </a:r>
            <a:br/>
            <a:r>
              <a:t>antigen</a:t>
            </a:r>
          </a:p>
        </p:txBody>
      </p:sp>
      <p:sp>
        <p:nvSpPr>
          <p:cNvPr id="795" name="Shape 795"/>
          <p:cNvSpPr/>
          <p:nvPr/>
        </p:nvSpPr>
        <p:spPr>
          <a:xfrm flipH="1">
            <a:off x="4721011" y="8085101"/>
            <a:ext cx="546385" cy="90313"/>
          </a:xfrm>
          <a:prstGeom prst="line">
            <a:avLst/>
          </a:prstGeom>
          <a:ln w="25400">
            <a:solidFill>
              <a:srgbClr val="808080"/>
            </a:solidFill>
          </a:ln>
        </p:spPr>
        <p:txBody>
          <a:bodyPr lIns="45718" tIns="45718" rIns="45718" bIns="45718"/>
          <a:lstStyle/>
          <a:p>
            <a:pPr/>
          </a:p>
        </p:txBody>
      </p:sp>
      <p:sp>
        <p:nvSpPr>
          <p:cNvPr id="796" name="Shape 796"/>
          <p:cNvSpPr/>
          <p:nvPr/>
        </p:nvSpPr>
        <p:spPr>
          <a:xfrm flipH="1">
            <a:off x="4829385" y="8550203"/>
            <a:ext cx="469620" cy="2"/>
          </a:xfrm>
          <a:prstGeom prst="line">
            <a:avLst/>
          </a:prstGeom>
          <a:ln w="25400">
            <a:solidFill>
              <a:srgbClr val="808080"/>
            </a:solidFill>
          </a:ln>
        </p:spPr>
        <p:txBody>
          <a:bodyPr lIns="45718" tIns="45718" rIns="45718" bIns="45718"/>
          <a:lstStyle/>
          <a:p>
            <a:pPr/>
          </a:p>
        </p:txBody>
      </p:sp>
      <p:sp>
        <p:nvSpPr>
          <p:cNvPr id="797" name="Shape 797"/>
          <p:cNvSpPr/>
          <p:nvPr/>
        </p:nvSpPr>
        <p:spPr>
          <a:xfrm>
            <a:off x="7317458" y="1336603"/>
            <a:ext cx="2144167"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1.</a:t>
            </a:r>
            <a:r>
              <a:rPr b="1">
                <a:latin typeface="Arial"/>
                <a:ea typeface="Arial"/>
                <a:cs typeface="Arial"/>
                <a:sym typeface="Arial"/>
              </a:rPr>
              <a:t> Dendritic cell</a:t>
            </a:r>
            <a:br>
              <a:rPr b="1">
                <a:latin typeface="Arial"/>
                <a:ea typeface="Arial"/>
                <a:cs typeface="Arial"/>
                <a:sym typeface="Arial"/>
              </a:rPr>
            </a:br>
            <a:r>
              <a:rPr b="1">
                <a:latin typeface="Arial"/>
                <a:ea typeface="Arial"/>
                <a:cs typeface="Arial"/>
                <a:sym typeface="Arial"/>
              </a:rPr>
              <a:t>ingests antigen</a:t>
            </a:r>
            <a:br>
              <a:rPr b="1">
                <a:latin typeface="Arial"/>
                <a:ea typeface="Arial"/>
                <a:cs typeface="Arial"/>
                <a:sym typeface="Arial"/>
              </a:rPr>
            </a:br>
            <a:r>
              <a:rPr b="1">
                <a:latin typeface="Arial"/>
                <a:ea typeface="Arial"/>
                <a:cs typeface="Arial"/>
                <a:sym typeface="Arial"/>
              </a:rPr>
              <a:t>via phagocytosis.</a:t>
            </a:r>
          </a:p>
        </p:txBody>
      </p:sp>
      <p:sp>
        <p:nvSpPr>
          <p:cNvPr id="798" name="Shape 798"/>
          <p:cNvSpPr/>
          <p:nvPr/>
        </p:nvSpPr>
        <p:spPr>
          <a:xfrm>
            <a:off x="7328745" y="2736426"/>
            <a:ext cx="2425577"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2.</a:t>
            </a:r>
            <a:r>
              <a:rPr b="1">
                <a:latin typeface="Arial"/>
                <a:ea typeface="Arial"/>
                <a:cs typeface="Arial"/>
                <a:sym typeface="Arial"/>
              </a:rPr>
              <a:t> Enzymes break</a:t>
            </a:r>
            <a:br>
              <a:rPr b="1">
                <a:latin typeface="Arial"/>
                <a:ea typeface="Arial"/>
                <a:cs typeface="Arial"/>
                <a:sym typeface="Arial"/>
              </a:rPr>
            </a:br>
            <a:r>
              <a:rPr b="1">
                <a:latin typeface="Arial"/>
                <a:ea typeface="Arial"/>
                <a:cs typeface="Arial"/>
                <a:sym typeface="Arial"/>
              </a:rPr>
              <a:t>antigen into peptide</a:t>
            </a:r>
            <a:br>
              <a:rPr b="1">
                <a:latin typeface="Arial"/>
                <a:ea typeface="Arial"/>
                <a:cs typeface="Arial"/>
                <a:sym typeface="Arial"/>
              </a:rPr>
            </a:br>
            <a:r>
              <a:rPr b="1">
                <a:latin typeface="Arial"/>
                <a:ea typeface="Arial"/>
                <a:cs typeface="Arial"/>
                <a:sym typeface="Arial"/>
              </a:rPr>
              <a:t>fragments.</a:t>
            </a:r>
          </a:p>
        </p:txBody>
      </p:sp>
      <p:sp>
        <p:nvSpPr>
          <p:cNvPr id="799" name="Shape 799"/>
          <p:cNvSpPr/>
          <p:nvPr/>
        </p:nvSpPr>
        <p:spPr>
          <a:xfrm>
            <a:off x="7331003" y="4292034"/>
            <a:ext cx="3060701"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3.</a:t>
            </a:r>
            <a:r>
              <a:rPr b="1">
                <a:latin typeface="Arial"/>
                <a:ea typeface="Arial"/>
                <a:cs typeface="Arial"/>
                <a:sym typeface="Arial"/>
              </a:rPr>
              <a:t> Peptides are loaded</a:t>
            </a:r>
            <a:br>
              <a:rPr b="1">
                <a:latin typeface="Arial"/>
                <a:ea typeface="Arial"/>
                <a:cs typeface="Arial"/>
                <a:sym typeface="Arial"/>
              </a:rPr>
            </a:br>
            <a:r>
              <a:rPr b="1">
                <a:latin typeface="Arial"/>
                <a:ea typeface="Arial"/>
                <a:cs typeface="Arial"/>
                <a:sym typeface="Arial"/>
              </a:rPr>
              <a:t>onto MHC in endosomes.</a:t>
            </a:r>
          </a:p>
        </p:txBody>
      </p:sp>
      <p:sp>
        <p:nvSpPr>
          <p:cNvPr id="800" name="Shape 800"/>
          <p:cNvSpPr/>
          <p:nvPr/>
        </p:nvSpPr>
        <p:spPr>
          <a:xfrm>
            <a:off x="7326489" y="5734755"/>
            <a:ext cx="2807445"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4.</a:t>
            </a:r>
            <a:r>
              <a:rPr b="1">
                <a:latin typeface="Arial"/>
                <a:ea typeface="Arial"/>
                <a:cs typeface="Arial"/>
                <a:sym typeface="Arial"/>
              </a:rPr>
              <a:t> MHC–peptide</a:t>
            </a:r>
            <a:br>
              <a:rPr b="1">
                <a:latin typeface="Arial"/>
                <a:ea typeface="Arial"/>
                <a:cs typeface="Arial"/>
                <a:sym typeface="Arial"/>
              </a:rPr>
            </a:br>
            <a:r>
              <a:rPr b="1">
                <a:latin typeface="Arial"/>
                <a:ea typeface="Arial"/>
                <a:cs typeface="Arial"/>
                <a:sym typeface="Arial"/>
              </a:rPr>
              <a:t>complex is transported</a:t>
            </a:r>
            <a:br>
              <a:rPr b="1">
                <a:latin typeface="Arial"/>
                <a:ea typeface="Arial"/>
                <a:cs typeface="Arial"/>
                <a:sym typeface="Arial"/>
              </a:rPr>
            </a:br>
            <a:r>
              <a:rPr b="1">
                <a:latin typeface="Arial"/>
                <a:ea typeface="Arial"/>
                <a:cs typeface="Arial"/>
                <a:sym typeface="Arial"/>
              </a:rPr>
              <a:t>to cell surface.</a:t>
            </a:r>
          </a:p>
        </p:txBody>
      </p:sp>
      <p:sp>
        <p:nvSpPr>
          <p:cNvPr id="801" name="Shape 801"/>
          <p:cNvSpPr/>
          <p:nvPr/>
        </p:nvSpPr>
        <p:spPr>
          <a:xfrm>
            <a:off x="7326489" y="7825458"/>
            <a:ext cx="2045197"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latin typeface="Arial Black"/>
                <a:ea typeface="Arial Black"/>
                <a:cs typeface="Arial Black"/>
                <a:sym typeface="Arial Black"/>
              </a:defRPr>
            </a:pPr>
            <a:r>
              <a:t>5.</a:t>
            </a:r>
            <a:r>
              <a:rPr b="1">
                <a:latin typeface="Arial"/>
                <a:ea typeface="Arial"/>
                <a:cs typeface="Arial"/>
                <a:sym typeface="Arial"/>
              </a:rPr>
              <a:t> MHC protein</a:t>
            </a:r>
            <a:br>
              <a:rPr b="1">
                <a:latin typeface="Arial"/>
                <a:ea typeface="Arial"/>
                <a:cs typeface="Arial"/>
                <a:sym typeface="Arial"/>
              </a:rPr>
            </a:br>
            <a:r>
              <a:rPr b="1">
                <a:latin typeface="Arial"/>
                <a:ea typeface="Arial"/>
                <a:cs typeface="Arial"/>
                <a:sym typeface="Arial"/>
              </a:rPr>
              <a:t>presents peptide</a:t>
            </a:r>
            <a:br>
              <a:rPr b="1">
                <a:latin typeface="Arial"/>
                <a:ea typeface="Arial"/>
                <a:cs typeface="Arial"/>
                <a:sym typeface="Arial"/>
              </a:rPr>
            </a:br>
            <a:r>
              <a:rPr b="1">
                <a:latin typeface="Arial"/>
                <a:ea typeface="Arial"/>
                <a:cs typeface="Arial"/>
                <a:sym typeface="Arial"/>
              </a:rPr>
              <a:t>on cell surface.</a:t>
            </a: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5" name="Shape 805"/>
          <p:cNvSpPr/>
          <p:nvPr>
            <p:ph type="title" idx="4294967295"/>
          </p:nvPr>
        </p:nvSpPr>
        <p:spPr>
          <a:xfrm>
            <a:off x="97083"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Antigen Presentation by MHC Proteins</a:t>
            </a:r>
          </a:p>
        </p:txBody>
      </p:sp>
      <p:sp>
        <p:nvSpPr>
          <p:cNvPr id="806" name="Shape 806"/>
          <p:cNvSpPr/>
          <p:nvPr>
            <p:ph type="body" idx="4294967295"/>
          </p:nvPr>
        </p:nvSpPr>
        <p:spPr>
          <a:xfrm>
            <a:off x="205456" y="1819768"/>
            <a:ext cx="12553248" cy="7468731"/>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Humans have several genes encoding class I and class II MHC proteins and thus can produce several distinct proteins of each type</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addition, virtually all cells in the body display pieces of “self” proteins, bound to MHC class I proteins, on their surfaces. These are signs that indicate, “I’m a self-cell” </a:t>
            </a:r>
          </a:p>
          <a:p>
            <a:pPr lvl="1" marL="836245" indent="-404446" defTabSz="1300480">
              <a:spcBef>
                <a:spcPts val="800"/>
              </a:spcBef>
              <a:buClr>
                <a:srgbClr val="9D002D"/>
              </a:buClr>
              <a:buSzPct val="100000"/>
              <a:buChar char="–"/>
              <a:defRPr>
                <a:latin typeface="Arial"/>
                <a:ea typeface="Arial"/>
                <a:cs typeface="Arial"/>
                <a:sym typeface="Arial"/>
              </a:defRPr>
            </a:pPr>
            <a:r>
              <a:t>Foreign cells that do not display these signs are destroyed by components of the innate immune </a:t>
            </a:r>
            <a:br/>
            <a:r>
              <a:t>system</a:t>
            </a:r>
          </a:p>
        </p:txBody>
      </p:sp>
      <p:sp>
        <p:nvSpPr>
          <p:cNvPr id="807" name="Shape 80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09" name="Shape 809"/>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T-Cell Activation—The First Step</a:t>
            </a:r>
          </a:p>
        </p:txBody>
      </p:sp>
      <p:sp>
        <p:nvSpPr>
          <p:cNvPr id="810" name="Shape 810"/>
          <p:cNvSpPr/>
          <p:nvPr>
            <p:ph type="body" idx="4294967295"/>
          </p:nvPr>
        </p:nvSpPr>
        <p:spPr>
          <a:xfrm>
            <a:off x="205456" y="1819767"/>
            <a:ext cx="12480999" cy="7504857"/>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Lymphocyte activation begins when antigens are taken up by a specific type of leukocyte or an infected cell, cut into pieces, packaged with specific cell proteins, and transferred to the cell surface</a:t>
            </a:r>
          </a:p>
          <a:p>
            <a:pPr lvl="1" marL="836245" indent="-404446" defTabSz="1300480">
              <a:spcBef>
                <a:spcPts val="800"/>
              </a:spcBef>
              <a:buClr>
                <a:srgbClr val="9D002D"/>
              </a:buClr>
              <a:buSzPct val="100000"/>
              <a:buChar char="–"/>
              <a:defRPr>
                <a:latin typeface="Arial"/>
                <a:ea typeface="Arial"/>
                <a:cs typeface="Arial"/>
                <a:sym typeface="Arial"/>
              </a:defRPr>
            </a:pPr>
            <a:r>
              <a:t>T cells then bind to the antigens via the TCR and </a:t>
            </a:r>
            <a:br/>
            <a:r>
              <a:t>begin the activation process  </a:t>
            </a:r>
          </a:p>
          <a:p>
            <a:pPr lvl="1" marL="836245" indent="-404446" defTabSz="1300480">
              <a:spcBef>
                <a:spcPts val="800"/>
              </a:spcBef>
              <a:buClr>
                <a:srgbClr val="9D002D"/>
              </a:buClr>
              <a:buSzPct val="100000"/>
              <a:buChar char="–"/>
              <a:defRPr>
                <a:latin typeface="Arial"/>
                <a:ea typeface="Arial"/>
                <a:cs typeface="Arial"/>
                <a:sym typeface="Arial"/>
              </a:defRPr>
            </a:pPr>
            <a:r>
              <a:t>Antigen-presenting cells interact with T lymphocytes called CD8</a:t>
            </a:r>
            <a:r>
              <a:rPr baseline="30555">
                <a:latin typeface="Symbol"/>
                <a:ea typeface="Symbol"/>
                <a:cs typeface="Symbol"/>
                <a:sym typeface="Symbol"/>
              </a:rPr>
              <a:t>+</a:t>
            </a:r>
            <a:r>
              <a:t> T cells </a:t>
            </a:r>
          </a:p>
          <a:p>
            <a:pPr lvl="1" marL="836245" indent="-404446" defTabSz="1300480">
              <a:spcBef>
                <a:spcPts val="800"/>
              </a:spcBef>
              <a:buClr>
                <a:srgbClr val="9D002D"/>
              </a:buClr>
              <a:buSzPct val="100000"/>
              <a:buChar char="–"/>
              <a:defRPr>
                <a:latin typeface="Arial"/>
                <a:ea typeface="Arial"/>
                <a:cs typeface="Arial"/>
                <a:sym typeface="Arial"/>
              </a:defRPr>
            </a:pPr>
            <a:r>
              <a:t>T cells are classified as CD4</a:t>
            </a:r>
            <a:r>
              <a:rPr baseline="30555">
                <a:latin typeface="Symbol"/>
                <a:ea typeface="Symbol"/>
                <a:cs typeface="Symbol"/>
                <a:sym typeface="Symbol"/>
              </a:rPr>
              <a:t>+</a:t>
            </a:r>
            <a:r>
              <a:t> or CD8</a:t>
            </a:r>
            <a:r>
              <a:rPr baseline="30555">
                <a:latin typeface="Symbol"/>
                <a:ea typeface="Symbol"/>
                <a:cs typeface="Symbol"/>
                <a:sym typeface="Symbol"/>
              </a:rPr>
              <a:t>+</a:t>
            </a:r>
            <a:r>
              <a:t>, based on the presence of </a:t>
            </a:r>
            <a:r>
              <a:rPr b="1"/>
              <a:t>CD4 </a:t>
            </a:r>
            <a:r>
              <a:t>or </a:t>
            </a:r>
            <a:r>
              <a:rPr b="1"/>
              <a:t>CD8</a:t>
            </a:r>
            <a:r>
              <a:t> proteins on their plasma membranes</a:t>
            </a:r>
          </a:p>
        </p:txBody>
      </p:sp>
      <p:sp>
        <p:nvSpPr>
          <p:cNvPr id="811" name="Shape 81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13" name="Shape 813"/>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T-Cell Activation</a:t>
            </a:r>
          </a:p>
        </p:txBody>
      </p:sp>
      <p:sp>
        <p:nvSpPr>
          <p:cNvPr id="814" name="Shape 814"/>
          <p:cNvSpPr/>
          <p:nvPr>
            <p:ph type="body" idx="4294967295"/>
          </p:nvPr>
        </p:nvSpPr>
        <p:spPr>
          <a:xfrm>
            <a:off x="205456" y="1819768"/>
            <a:ext cx="12383915" cy="7631291"/>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the lymph organs, antigen-displaying dendritic cells interact with T cells </a:t>
            </a:r>
          </a:p>
          <a:p>
            <a:pPr lvl="1" marL="836245" indent="-404446" defTabSz="1300480">
              <a:spcBef>
                <a:spcPts val="800"/>
              </a:spcBef>
              <a:buClr>
                <a:srgbClr val="9D002D"/>
              </a:buClr>
              <a:buSzPct val="100000"/>
              <a:buChar char="–"/>
              <a:defRPr>
                <a:latin typeface="Arial"/>
                <a:ea typeface="Arial"/>
                <a:cs typeface="Arial"/>
                <a:sym typeface="Arial"/>
              </a:defRPr>
            </a:pPr>
            <a:r>
              <a:t>CD8</a:t>
            </a:r>
            <a:r>
              <a:rPr baseline="30555">
                <a:latin typeface="Symbol"/>
                <a:ea typeface="Symbol"/>
                <a:cs typeface="Symbol"/>
                <a:sym typeface="Symbol"/>
              </a:rPr>
              <a:t>+</a:t>
            </a:r>
            <a:r>
              <a:t> T cells interact with MHC–class I–bound antigens</a:t>
            </a:r>
          </a:p>
          <a:p>
            <a:pPr lvl="1" marL="836245" indent="-404446" defTabSz="1300480">
              <a:spcBef>
                <a:spcPts val="800"/>
              </a:spcBef>
              <a:buClr>
                <a:srgbClr val="9D002D"/>
              </a:buClr>
              <a:buSzPct val="100000"/>
              <a:buChar char="–"/>
              <a:defRPr>
                <a:latin typeface="Arial"/>
                <a:ea typeface="Arial"/>
                <a:cs typeface="Arial"/>
                <a:sym typeface="Arial"/>
              </a:defRPr>
            </a:pPr>
            <a:r>
              <a:t>CD4</a:t>
            </a:r>
            <a:r>
              <a:rPr baseline="30555">
                <a:latin typeface="Symbol"/>
                <a:ea typeface="Symbol"/>
                <a:cs typeface="Symbol"/>
                <a:sym typeface="Symbol"/>
              </a:rPr>
              <a:t>+</a:t>
            </a:r>
            <a:r>
              <a:t> T cells interact with MHC–class II–bound antigens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To the T cell, the antigen-presenting cell carries the message “I’ve found antigen—response required”</a:t>
            </a:r>
          </a:p>
        </p:txBody>
      </p:sp>
      <p:sp>
        <p:nvSpPr>
          <p:cNvPr id="815" name="Shape 81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17" name="Shape 817"/>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T-Cell Activation</a:t>
            </a:r>
          </a:p>
        </p:txBody>
      </p:sp>
      <p:sp>
        <p:nvSpPr>
          <p:cNvPr id="818" name="Shape 818"/>
          <p:cNvSpPr/>
          <p:nvPr>
            <p:ph type="body" idx="4294967295"/>
          </p:nvPr>
        </p:nvSpPr>
        <p:spPr>
          <a:xfrm>
            <a:off x="205456" y="1819768"/>
            <a:ext cx="12347790" cy="7631291"/>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Activated T cells undergo </a:t>
            </a:r>
            <a:r>
              <a:rPr b="1"/>
              <a:t>clonal expansion</a:t>
            </a:r>
            <a:r>
              <a:t>—they divide to produce a series of genetically identical daughter cells, leading to a large lymphocyte population capable of responding to a specific antigen</a:t>
            </a:r>
          </a:p>
        </p:txBody>
      </p:sp>
      <p:sp>
        <p:nvSpPr>
          <p:cNvPr id="819" name="Shape 81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1" name="image27.jpeg"/>
          <p:cNvPicPr>
            <a:picLocks noChangeAspect="1"/>
          </p:cNvPicPr>
          <p:nvPr/>
        </p:nvPicPr>
        <p:blipFill>
          <a:blip r:embed="rId3">
            <a:extLst/>
          </a:blip>
          <a:srcRect l="0" t="0" r="0" b="2482"/>
          <a:stretch>
            <a:fillRect/>
          </a:stretch>
        </p:blipFill>
        <p:spPr>
          <a:xfrm>
            <a:off x="3145083" y="338665"/>
            <a:ext cx="6712376" cy="9132714"/>
          </a:xfrm>
          <a:prstGeom prst="rect">
            <a:avLst/>
          </a:prstGeom>
          <a:ln w="12700">
            <a:miter lim="400000"/>
          </a:ln>
        </p:spPr>
      </p:pic>
      <p:sp>
        <p:nvSpPr>
          <p:cNvPr id="822" name="Shape 822"/>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51.12</a:t>
            </a:r>
          </a:p>
        </p:txBody>
      </p:sp>
      <p:sp>
        <p:nvSpPr>
          <p:cNvPr id="823" name="Shape 823"/>
          <p:cNvSpPr/>
          <p:nvPr/>
        </p:nvSpPr>
        <p:spPr>
          <a:xfrm>
            <a:off x="5667021" y="1282416"/>
            <a:ext cx="144826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Dendritic cell</a:t>
            </a:r>
          </a:p>
        </p:txBody>
      </p:sp>
      <p:sp>
        <p:nvSpPr>
          <p:cNvPr id="824" name="Shape 824"/>
          <p:cNvSpPr/>
          <p:nvPr/>
        </p:nvSpPr>
        <p:spPr>
          <a:xfrm>
            <a:off x="7220373" y="1984586"/>
            <a:ext cx="2121893" cy="1130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1.</a:t>
            </a:r>
            <a:r>
              <a:rPr b="1">
                <a:latin typeface="Arial"/>
                <a:ea typeface="Arial"/>
                <a:cs typeface="Arial"/>
                <a:sym typeface="Arial"/>
              </a:rPr>
              <a:t> T-cell receptor</a:t>
            </a:r>
            <a:br>
              <a:rPr b="1">
                <a:latin typeface="Arial"/>
                <a:ea typeface="Arial"/>
                <a:cs typeface="Arial"/>
                <a:sym typeface="Arial"/>
              </a:rPr>
            </a:br>
            <a:r>
              <a:rPr b="1">
                <a:latin typeface="Arial"/>
                <a:ea typeface="Arial"/>
                <a:cs typeface="Arial"/>
                <a:sym typeface="Arial"/>
              </a:rPr>
              <a:t>binds to antigen</a:t>
            </a:r>
            <a:br>
              <a:rPr b="1">
                <a:latin typeface="Arial"/>
                <a:ea typeface="Arial"/>
                <a:cs typeface="Arial"/>
                <a:sym typeface="Arial"/>
              </a:rPr>
            </a:br>
            <a:r>
              <a:rPr b="1">
                <a:latin typeface="Arial"/>
                <a:ea typeface="Arial"/>
                <a:cs typeface="Arial"/>
                <a:sym typeface="Arial"/>
              </a:rPr>
              <a:t>presented on MHC,</a:t>
            </a:r>
            <a:br>
              <a:rPr b="1">
                <a:latin typeface="Arial"/>
                <a:ea typeface="Arial"/>
                <a:cs typeface="Arial"/>
                <a:sym typeface="Arial"/>
              </a:rPr>
            </a:br>
            <a:r>
              <a:rPr b="1">
                <a:latin typeface="Arial"/>
                <a:ea typeface="Arial"/>
                <a:cs typeface="Arial"/>
                <a:sym typeface="Arial"/>
              </a:rPr>
              <a:t>becomes activated.</a:t>
            </a:r>
          </a:p>
        </p:txBody>
      </p:sp>
      <p:sp>
        <p:nvSpPr>
          <p:cNvPr id="825" name="Shape 825"/>
          <p:cNvSpPr/>
          <p:nvPr/>
        </p:nvSpPr>
        <p:spPr>
          <a:xfrm>
            <a:off x="5676053" y="2205847"/>
            <a:ext cx="1295897"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MHC class I</a:t>
            </a:r>
          </a:p>
        </p:txBody>
      </p:sp>
      <p:sp>
        <p:nvSpPr>
          <p:cNvPr id="826" name="Shape 826"/>
          <p:cNvSpPr/>
          <p:nvPr/>
        </p:nvSpPr>
        <p:spPr>
          <a:xfrm>
            <a:off x="5667021" y="2476781"/>
            <a:ext cx="863477"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Antigen</a:t>
            </a:r>
          </a:p>
        </p:txBody>
      </p:sp>
      <p:sp>
        <p:nvSpPr>
          <p:cNvPr id="827" name="Shape 827"/>
          <p:cNvSpPr/>
          <p:nvPr/>
        </p:nvSpPr>
        <p:spPr>
          <a:xfrm>
            <a:off x="4410130" y="3397954"/>
            <a:ext cx="775296" cy="525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800">
                <a:latin typeface="Arial"/>
                <a:ea typeface="Arial"/>
                <a:cs typeface="Arial"/>
                <a:sym typeface="Arial"/>
              </a:defRPr>
            </a:pPr>
            <a:r>
              <a:t>MHC </a:t>
            </a:r>
            <a:br/>
            <a:r>
              <a:t>class II</a:t>
            </a:r>
          </a:p>
        </p:txBody>
      </p:sp>
      <p:sp>
        <p:nvSpPr>
          <p:cNvPr id="828" name="Shape 828"/>
          <p:cNvSpPr/>
          <p:nvPr/>
        </p:nvSpPr>
        <p:spPr>
          <a:xfrm>
            <a:off x="5644007" y="5583483"/>
            <a:ext cx="1143311" cy="525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800">
                <a:solidFill>
                  <a:srgbClr val="808080"/>
                </a:solidFill>
                <a:latin typeface="Arial"/>
                <a:ea typeface="Arial"/>
                <a:cs typeface="Arial"/>
                <a:sym typeface="Arial"/>
              </a:defRPr>
            </a:pPr>
            <a:r>
              <a:t>Clonal</a:t>
            </a:r>
            <a:br/>
            <a:r>
              <a:t>expansion</a:t>
            </a:r>
          </a:p>
        </p:txBody>
      </p:sp>
      <p:sp>
        <p:nvSpPr>
          <p:cNvPr id="829" name="Shape 829"/>
          <p:cNvSpPr/>
          <p:nvPr/>
        </p:nvSpPr>
        <p:spPr>
          <a:xfrm>
            <a:off x="5048391" y="4815840"/>
            <a:ext cx="711225" cy="660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CD4</a:t>
            </a:r>
            <a:r>
              <a:rPr baseline="30555"/>
              <a:t>+</a:t>
            </a:r>
            <a:br>
              <a:rPr baseline="30555"/>
            </a:br>
            <a:r>
              <a:t>T cell</a:t>
            </a:r>
          </a:p>
        </p:txBody>
      </p:sp>
      <p:sp>
        <p:nvSpPr>
          <p:cNvPr id="830" name="Shape 830"/>
          <p:cNvSpPr/>
          <p:nvPr/>
        </p:nvSpPr>
        <p:spPr>
          <a:xfrm>
            <a:off x="7789333" y="7622258"/>
            <a:ext cx="182933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Cytotoxic T cells</a:t>
            </a:r>
          </a:p>
        </p:txBody>
      </p:sp>
      <p:sp>
        <p:nvSpPr>
          <p:cNvPr id="831" name="Shape 831"/>
          <p:cNvSpPr/>
          <p:nvPr/>
        </p:nvSpPr>
        <p:spPr>
          <a:xfrm flipV="1">
            <a:off x="4203982" y="3544711"/>
            <a:ext cx="261904" cy="121921"/>
          </a:xfrm>
          <a:prstGeom prst="line">
            <a:avLst/>
          </a:prstGeom>
          <a:ln w="25400">
            <a:solidFill>
              <a:srgbClr val="808080"/>
            </a:solidFill>
          </a:ln>
        </p:spPr>
        <p:txBody>
          <a:bodyPr lIns="45718" tIns="45718" rIns="45718" bIns="45718"/>
          <a:lstStyle/>
          <a:p>
            <a:pPr/>
          </a:p>
        </p:txBody>
      </p:sp>
      <p:sp>
        <p:nvSpPr>
          <p:cNvPr id="832" name="Shape 832"/>
          <p:cNvSpPr/>
          <p:nvPr/>
        </p:nvSpPr>
        <p:spPr>
          <a:xfrm flipV="1">
            <a:off x="5238043" y="2375181"/>
            <a:ext cx="397371" cy="365762"/>
          </a:xfrm>
          <a:prstGeom prst="line">
            <a:avLst/>
          </a:prstGeom>
          <a:ln w="25400">
            <a:solidFill>
              <a:srgbClr val="808080"/>
            </a:solidFill>
          </a:ln>
        </p:spPr>
        <p:txBody>
          <a:bodyPr lIns="45718" tIns="45718" rIns="45718" bIns="45718"/>
          <a:lstStyle/>
          <a:p>
            <a:pPr/>
          </a:p>
        </p:txBody>
      </p:sp>
      <p:sp>
        <p:nvSpPr>
          <p:cNvPr id="833" name="Shape 833"/>
          <p:cNvSpPr/>
          <p:nvPr/>
        </p:nvSpPr>
        <p:spPr>
          <a:xfrm flipV="1">
            <a:off x="5337385" y="2614505"/>
            <a:ext cx="307059" cy="261904"/>
          </a:xfrm>
          <a:prstGeom prst="line">
            <a:avLst/>
          </a:prstGeom>
          <a:ln w="25400">
            <a:solidFill>
              <a:srgbClr val="808080"/>
            </a:solidFill>
          </a:ln>
        </p:spPr>
        <p:txBody>
          <a:bodyPr lIns="45718" tIns="45718" rIns="45718" bIns="45718"/>
          <a:lstStyle/>
          <a:p>
            <a:pPr/>
          </a:p>
        </p:txBody>
      </p:sp>
      <p:sp>
        <p:nvSpPr>
          <p:cNvPr id="834" name="Shape 834"/>
          <p:cNvSpPr/>
          <p:nvPr/>
        </p:nvSpPr>
        <p:spPr>
          <a:xfrm>
            <a:off x="6764301" y="3639537"/>
            <a:ext cx="711225" cy="660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CD8</a:t>
            </a:r>
            <a:r>
              <a:rPr baseline="30555"/>
              <a:t>+</a:t>
            </a:r>
            <a:br>
              <a:rPr baseline="30555"/>
            </a:br>
            <a:r>
              <a:t>T cell</a:t>
            </a:r>
          </a:p>
        </p:txBody>
      </p:sp>
      <p:sp>
        <p:nvSpPr>
          <p:cNvPr id="835" name="Shape 835"/>
          <p:cNvSpPr/>
          <p:nvPr/>
        </p:nvSpPr>
        <p:spPr>
          <a:xfrm>
            <a:off x="7229403" y="8270240"/>
            <a:ext cx="237092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2.</a:t>
            </a:r>
            <a:r>
              <a:rPr b="1">
                <a:latin typeface="Arial"/>
                <a:ea typeface="Arial"/>
                <a:cs typeface="Arial"/>
                <a:sym typeface="Arial"/>
              </a:rPr>
              <a:t> Activated T cells</a:t>
            </a:r>
            <a:br>
              <a:rPr b="1">
                <a:latin typeface="Arial"/>
                <a:ea typeface="Arial"/>
                <a:cs typeface="Arial"/>
                <a:sym typeface="Arial"/>
              </a:rPr>
            </a:br>
            <a:r>
              <a:rPr b="1">
                <a:latin typeface="Arial"/>
                <a:ea typeface="Arial"/>
                <a:cs typeface="Arial"/>
                <a:sym typeface="Arial"/>
              </a:rPr>
              <a:t>multiply, differentiate,</a:t>
            </a:r>
            <a:br>
              <a:rPr b="1">
                <a:latin typeface="Arial"/>
                <a:ea typeface="Arial"/>
                <a:cs typeface="Arial"/>
                <a:sym typeface="Arial"/>
              </a:rPr>
            </a:br>
            <a:r>
              <a:rPr b="1">
                <a:latin typeface="Arial"/>
                <a:ea typeface="Arial"/>
                <a:cs typeface="Arial"/>
                <a:sym typeface="Arial"/>
              </a:rPr>
              <a:t>and enter blood.</a:t>
            </a:r>
          </a:p>
        </p:txBody>
      </p:sp>
      <p:sp>
        <p:nvSpPr>
          <p:cNvPr id="836" name="Shape 836"/>
          <p:cNvSpPr/>
          <p:nvPr/>
        </p:nvSpPr>
        <p:spPr>
          <a:xfrm>
            <a:off x="3497297" y="8929510"/>
            <a:ext cx="149927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Helper T cells</a:t>
            </a:r>
          </a:p>
        </p:txBody>
      </p:sp>
      <p:sp>
        <p:nvSpPr>
          <p:cNvPr id="837" name="Shape 837"/>
          <p:cNvSpPr/>
          <p:nvPr/>
        </p:nvSpPr>
        <p:spPr>
          <a:xfrm>
            <a:off x="5773137" y="8636000"/>
            <a:ext cx="110524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solidFill>
                  <a:srgbClr val="C45938"/>
                </a:solidFill>
                <a:latin typeface="Arial"/>
                <a:ea typeface="Arial"/>
                <a:cs typeface="Arial"/>
                <a:sym typeface="Arial"/>
              </a:defRPr>
            </a:lvl1pPr>
          </a:lstStyle>
          <a:p>
            <a:pPr/>
            <a:r>
              <a:t>Cytokines</a:t>
            </a: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1" name="Shape 841"/>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Cytotoxic T Cells and Helper T Cells</a:t>
            </a:r>
          </a:p>
        </p:txBody>
      </p:sp>
      <p:sp>
        <p:nvSpPr>
          <p:cNvPr id="842" name="Shape 842"/>
          <p:cNvSpPr/>
          <p:nvPr>
            <p:ph type="body" idx="4294967295"/>
          </p:nvPr>
        </p:nvSpPr>
        <p:spPr>
          <a:xfrm>
            <a:off x="205456" y="1819767"/>
            <a:ext cx="12480999" cy="7504857"/>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When activated CD8</a:t>
            </a:r>
            <a:r>
              <a:rPr baseline="30526">
                <a:latin typeface="Symbol"/>
                <a:ea typeface="Symbol"/>
                <a:cs typeface="Symbol"/>
                <a:sym typeface="Symbol"/>
              </a:rPr>
              <a:t>+</a:t>
            </a:r>
            <a:r>
              <a:t> T cells undergo clonal expansion, the daughter cells develop into </a:t>
            </a:r>
            <a:r>
              <a:rPr b="1"/>
              <a:t>cytotoxic T cells</a:t>
            </a:r>
            <a:r>
              <a:t>, or </a:t>
            </a:r>
            <a:r>
              <a:rPr b="1"/>
              <a:t>killer T cells</a:t>
            </a:r>
            <a:endParaRPr b="1"/>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Cytotoxic T cells interact only with host cells that display antigens presented on class I MHC proteins, which signals that the cell is infected and should be sacrificed</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When a cell displays an antigen bound to a class I MHC protein, it sends a simple message to cytotoxic T cells: “Kill me”</a:t>
            </a:r>
          </a:p>
        </p:txBody>
      </p:sp>
      <p:sp>
        <p:nvSpPr>
          <p:cNvPr id="843" name="Shape 84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5" name="Shape 845"/>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Cytotoxic T Cells and Helper T Cells</a:t>
            </a:r>
          </a:p>
        </p:txBody>
      </p:sp>
      <p:sp>
        <p:nvSpPr>
          <p:cNvPr id="846" name="Shape 846"/>
          <p:cNvSpPr/>
          <p:nvPr>
            <p:ph type="body" idx="4294967295"/>
          </p:nvPr>
        </p:nvSpPr>
        <p:spPr>
          <a:xfrm>
            <a:off x="205456" y="1819768"/>
            <a:ext cx="12347790" cy="7680960"/>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daughter cells of activated CD4</a:t>
            </a:r>
            <a:r>
              <a:rPr baseline="30526"/>
              <a:t>+</a:t>
            </a:r>
            <a:r>
              <a:t> T cells differentiate into </a:t>
            </a:r>
            <a:r>
              <a:rPr b="1"/>
              <a:t>helper </a:t>
            </a:r>
            <a:r>
              <a:t>or </a:t>
            </a:r>
            <a:r>
              <a:rPr b="1"/>
              <a:t>effector T cells </a:t>
            </a:r>
            <a:br>
              <a:rPr b="1"/>
            </a:br>
            <a:r>
              <a:t>that help to activate other lymphocytes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There are two types of helper T cells: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a:t>
            </a:r>
            <a:r>
              <a:rPr baseline="-19721"/>
              <a:t>H</a:t>
            </a:r>
            <a:r>
              <a:t>1—activate the killer cells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a:t>
            </a:r>
            <a:r>
              <a:rPr baseline="-19721"/>
              <a:t>H</a:t>
            </a:r>
            <a:r>
              <a:t>2—activate the B cells</a:t>
            </a:r>
          </a:p>
        </p:txBody>
      </p:sp>
      <p:sp>
        <p:nvSpPr>
          <p:cNvPr id="847" name="Shape 84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9" name="Shape 849"/>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Cytotoxic T Cells and Helper T Cells</a:t>
            </a:r>
          </a:p>
        </p:txBody>
      </p:sp>
      <p:sp>
        <p:nvSpPr>
          <p:cNvPr id="850" name="Shape 850"/>
          <p:cNvSpPr/>
          <p:nvPr>
            <p:ph type="body" idx="4294967295"/>
          </p:nvPr>
        </p:nvSpPr>
        <p:spPr>
          <a:xfrm>
            <a:off x="205456" y="1819768"/>
            <a:ext cx="12383915" cy="7680960"/>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Helper T cells interact only with lymphocytes that display antigens presented on Class II MHC proteins, which signals they should be activated</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If a leukocyte displays an antigen on a class II </a:t>
            </a:r>
            <a:br/>
            <a:r>
              <a:t>MHC protein, the message to helper T cells is “Activate now”</a:t>
            </a:r>
          </a:p>
        </p:txBody>
      </p:sp>
      <p:sp>
        <p:nvSpPr>
          <p:cNvPr id="851" name="Shape 85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222" name="image2.jpeg"/>
          <p:cNvPicPr>
            <a:picLocks noChangeAspect="1"/>
          </p:cNvPicPr>
          <p:nvPr/>
        </p:nvPicPr>
        <p:blipFill>
          <a:blip r:embed="rId2">
            <a:extLst/>
          </a:blip>
          <a:stretch>
            <a:fillRect/>
          </a:stretch>
        </p:blipFill>
        <p:spPr>
          <a:xfrm>
            <a:off x="774700" y="1003300"/>
            <a:ext cx="8077200" cy="1574800"/>
          </a:xfrm>
          <a:prstGeom prst="rect">
            <a:avLst/>
          </a:prstGeom>
          <a:ln w="12700">
            <a:miter lim="400000"/>
          </a:ln>
        </p:spPr>
      </p:pic>
      <p:pic>
        <p:nvPicPr>
          <p:cNvPr id="223" name="image3.jpeg"/>
          <p:cNvPicPr>
            <a:picLocks noChangeAspect="1"/>
          </p:cNvPicPr>
          <p:nvPr/>
        </p:nvPicPr>
        <p:blipFill>
          <a:blip r:embed="rId3">
            <a:extLst/>
          </a:blip>
          <a:stretch>
            <a:fillRect/>
          </a:stretch>
        </p:blipFill>
        <p:spPr>
          <a:xfrm>
            <a:off x="1714500" y="2451100"/>
            <a:ext cx="9560191" cy="6807200"/>
          </a:xfrm>
          <a:prstGeom prst="rect">
            <a:avLst/>
          </a:prstGeom>
          <a:ln w="12700">
            <a:miter lim="400000"/>
          </a:ln>
        </p:spPr>
      </p:pic>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3" name="Shape 853"/>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B-Cell Activation and Antibody Secretion</a:t>
            </a:r>
          </a:p>
        </p:txBody>
      </p:sp>
      <p:sp>
        <p:nvSpPr>
          <p:cNvPr id="854" name="Shape 854"/>
          <p:cNvSpPr/>
          <p:nvPr>
            <p:ph type="body" idx="4294967295"/>
          </p:nvPr>
        </p:nvSpPr>
        <p:spPr>
          <a:xfrm>
            <a:off x="205456" y="1819767"/>
            <a:ext cx="12480999" cy="6529497"/>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CD8</a:t>
            </a:r>
            <a:r>
              <a:rPr baseline="30526"/>
              <a:t>+</a:t>
            </a:r>
            <a:r>
              <a:t> and CD4</a:t>
            </a:r>
            <a:r>
              <a:rPr baseline="30526"/>
              <a:t>+</a:t>
            </a:r>
            <a:r>
              <a:t> lymphocytes are activated by interactions with antigen-presenting leukocytes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When fully activated, the B cell produces large amounts of RER and mitochondria</a:t>
            </a:r>
          </a:p>
        </p:txBody>
      </p:sp>
      <p:sp>
        <p:nvSpPr>
          <p:cNvPr id="855" name="Shape 85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7" name="Shape 857"/>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B-Cell Activation and Antibody Secretion</a:t>
            </a:r>
          </a:p>
        </p:txBody>
      </p:sp>
      <p:sp>
        <p:nvSpPr>
          <p:cNvPr id="858" name="Shape 858"/>
          <p:cNvSpPr/>
          <p:nvPr>
            <p:ph type="body" idx="4294967295"/>
          </p:nvPr>
        </p:nvSpPr>
        <p:spPr>
          <a:xfrm>
            <a:off x="205456" y="1819768"/>
            <a:ext cx="12480999" cy="7396482"/>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B-cell activation involves four steps:</a:t>
            </a:r>
            <a:endParaRPr sz="2800"/>
          </a:p>
          <a:p>
            <a:pPr lvl="1" marL="959337" indent="-527538" defTabSz="1300480">
              <a:spcBef>
                <a:spcPts val="800"/>
              </a:spcBef>
              <a:buClr>
                <a:srgbClr val="000000"/>
              </a:buClr>
              <a:buSzPct val="100000"/>
              <a:buAutoNum type="arabicPeriod" startAt="1"/>
              <a:defRPr>
                <a:latin typeface="Arial"/>
                <a:ea typeface="Arial"/>
                <a:cs typeface="Arial"/>
                <a:sym typeface="Arial"/>
              </a:defRPr>
            </a:pPr>
            <a:r>
              <a:t>A B cell encounters and binds to a foreign protein </a:t>
            </a:r>
            <a:br/>
            <a:r>
              <a:t>in a lymph node or the spleen </a:t>
            </a:r>
          </a:p>
          <a:p>
            <a:pPr lvl="2" marL="1315507" indent="-413807" defTabSz="1300480">
              <a:spcBef>
                <a:spcPts val="800"/>
              </a:spcBef>
              <a:buClr>
                <a:srgbClr val="9D002D"/>
              </a:buClr>
              <a:buSzPct val="100000"/>
              <a:buChar char="–"/>
              <a:defRPr sz="3400">
                <a:latin typeface="Arial"/>
                <a:ea typeface="Arial"/>
                <a:cs typeface="Arial"/>
                <a:sym typeface="Arial"/>
              </a:defRPr>
            </a:pPr>
            <a:r>
              <a:t>The B cell internalizes and processes the molecule, </a:t>
            </a:r>
            <a:br/>
            <a:r>
              <a:t>and presents it on the cell surface by an MHC class II protein</a:t>
            </a:r>
          </a:p>
          <a:p>
            <a:pPr lvl="1" marL="959337" indent="-527538" defTabSz="1300480">
              <a:spcBef>
                <a:spcPts val="800"/>
              </a:spcBef>
              <a:buClr>
                <a:srgbClr val="000000"/>
              </a:buClr>
              <a:buSzPct val="100000"/>
              <a:buAutoNum type="arabicPeriod" startAt="1"/>
              <a:defRPr>
                <a:latin typeface="Arial"/>
                <a:ea typeface="Arial"/>
                <a:cs typeface="Arial"/>
                <a:sym typeface="Arial"/>
              </a:defRPr>
            </a:pPr>
            <a:r>
              <a:t>The B cell activates the helper T cell when the antigen complex interacts with receptors on the helper T cell</a:t>
            </a:r>
          </a:p>
        </p:txBody>
      </p:sp>
      <p:sp>
        <p:nvSpPr>
          <p:cNvPr id="859" name="Shape 85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61" name="Shape 861"/>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B-Cell Activation and Antibody Secretion</a:t>
            </a:r>
          </a:p>
        </p:txBody>
      </p:sp>
      <p:sp>
        <p:nvSpPr>
          <p:cNvPr id="862" name="Shape 862"/>
          <p:cNvSpPr/>
          <p:nvPr>
            <p:ph type="body" idx="4294967295"/>
          </p:nvPr>
        </p:nvSpPr>
        <p:spPr>
          <a:xfrm>
            <a:off x="205456" y="1855893"/>
            <a:ext cx="12480999" cy="7215859"/>
          </a:xfrm>
          <a:prstGeom prst="rect">
            <a:avLst/>
          </a:prstGeom>
        </p:spPr>
        <p:txBody>
          <a:bodyPr lIns="0" tIns="0" rIns="0" bIns="0" anchor="t"/>
          <a:lstStyle/>
          <a:p>
            <a:pPr lvl="1" marL="959337" indent="-527538" defTabSz="1300480">
              <a:spcBef>
                <a:spcPts val="800"/>
              </a:spcBef>
              <a:buClr>
                <a:srgbClr val="000000"/>
              </a:buClr>
              <a:buSzPct val="100000"/>
              <a:buAutoNum type="arabicPeriod" startAt="3"/>
              <a:defRPr>
                <a:latin typeface="Arial"/>
                <a:ea typeface="Arial"/>
                <a:cs typeface="Arial"/>
                <a:sym typeface="Arial"/>
              </a:defRPr>
            </a:pPr>
            <a:r>
              <a:t>The activated helper T cell releases cytokines, which activate the B cell</a:t>
            </a:r>
          </a:p>
          <a:p>
            <a:pPr lvl="1" marL="959337" indent="-527538" defTabSz="1300480">
              <a:spcBef>
                <a:spcPts val="800"/>
              </a:spcBef>
              <a:buClr>
                <a:srgbClr val="000000"/>
              </a:buClr>
              <a:buSzPct val="100000"/>
              <a:buAutoNum type="arabicPeriod" startAt="3"/>
              <a:defRPr>
                <a:latin typeface="Arial"/>
                <a:ea typeface="Arial"/>
                <a:cs typeface="Arial"/>
                <a:sym typeface="Arial"/>
              </a:defRPr>
            </a:pPr>
            <a:r>
              <a:t>The activated B cell begins to divide </a:t>
            </a:r>
          </a:p>
          <a:p>
            <a:pPr lvl="2" marL="1315507" indent="-413807" defTabSz="1300480">
              <a:spcBef>
                <a:spcPts val="800"/>
              </a:spcBef>
              <a:buClr>
                <a:srgbClr val="9D002D"/>
              </a:buClr>
              <a:buSzPct val="100000"/>
              <a:buChar char="–"/>
              <a:defRPr sz="3400">
                <a:latin typeface="Arial"/>
                <a:ea typeface="Arial"/>
                <a:cs typeface="Arial"/>
                <a:sym typeface="Arial"/>
              </a:defRPr>
            </a:pPr>
            <a:r>
              <a:t>Some daughter cells differentiate into </a:t>
            </a:r>
            <a:r>
              <a:rPr b="1"/>
              <a:t>plasma cells</a:t>
            </a:r>
            <a:r>
              <a:t>, which produce large quantities of antibodies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Antibodies specific to the pathogen will circulate in the blood and will bind to those antigens and mark them for destruction</a:t>
            </a:r>
          </a:p>
        </p:txBody>
      </p:sp>
      <p:sp>
        <p:nvSpPr>
          <p:cNvPr id="863" name="Shape 86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65" name="image28.jpeg"/>
          <p:cNvPicPr>
            <a:picLocks noChangeAspect="1"/>
          </p:cNvPicPr>
          <p:nvPr/>
        </p:nvPicPr>
        <p:blipFill>
          <a:blip r:embed="rId3">
            <a:extLst/>
          </a:blip>
          <a:srcRect l="0" t="0" r="0" b="2482"/>
          <a:stretch>
            <a:fillRect/>
          </a:stretch>
        </p:blipFill>
        <p:spPr>
          <a:xfrm>
            <a:off x="2808675" y="374790"/>
            <a:ext cx="7387450" cy="9132714"/>
          </a:xfrm>
          <a:prstGeom prst="rect">
            <a:avLst/>
          </a:prstGeom>
          <a:ln w="12700">
            <a:miter lim="400000"/>
          </a:ln>
        </p:spPr>
      </p:pic>
      <p:sp>
        <p:nvSpPr>
          <p:cNvPr id="866" name="Shape 866"/>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51.13</a:t>
            </a:r>
          </a:p>
        </p:txBody>
      </p:sp>
      <p:sp>
        <p:nvSpPr>
          <p:cNvPr id="867" name="Shape 867"/>
          <p:cNvSpPr/>
          <p:nvPr/>
        </p:nvSpPr>
        <p:spPr>
          <a:xfrm>
            <a:off x="2835768" y="4380088"/>
            <a:ext cx="3371776"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(b)</a:t>
            </a:r>
            <a:r>
              <a:rPr b="1">
                <a:latin typeface="Arial"/>
                <a:ea typeface="Arial"/>
                <a:cs typeface="Arial"/>
                <a:sym typeface="Arial"/>
              </a:rPr>
              <a:t> Activated lymphocyte</a:t>
            </a:r>
          </a:p>
        </p:txBody>
      </p:sp>
      <p:sp>
        <p:nvSpPr>
          <p:cNvPr id="868" name="Shape 868"/>
          <p:cNvSpPr/>
          <p:nvPr/>
        </p:nvSpPr>
        <p:spPr>
          <a:xfrm>
            <a:off x="7229403" y="3476976"/>
            <a:ext cx="655130" cy="34534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1 </a:t>
            </a:r>
            <a:r>
              <a:rPr b="0">
                <a:latin typeface="Symbol"/>
                <a:ea typeface="Symbol"/>
                <a:cs typeface="Symbol"/>
                <a:sym typeface="Symbol"/>
              </a:rPr>
              <a:t>μ</a:t>
            </a:r>
            <a:r>
              <a:t>m</a:t>
            </a:r>
          </a:p>
        </p:txBody>
      </p:sp>
      <p:sp>
        <p:nvSpPr>
          <p:cNvPr id="869" name="Shape 869"/>
          <p:cNvSpPr/>
          <p:nvPr/>
        </p:nvSpPr>
        <p:spPr>
          <a:xfrm>
            <a:off x="8426026" y="5010008"/>
            <a:ext cx="1587674" cy="500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800">
                <a:latin typeface="Arial"/>
                <a:ea typeface="Arial"/>
                <a:cs typeface="Arial"/>
                <a:sym typeface="Arial"/>
              </a:defRPr>
            </a:pPr>
            <a:r>
              <a:t>Large amount </a:t>
            </a:r>
            <a:br/>
            <a:r>
              <a:t>of rough ER</a:t>
            </a:r>
          </a:p>
        </p:txBody>
      </p:sp>
      <p:sp>
        <p:nvSpPr>
          <p:cNvPr id="870" name="Shape 870"/>
          <p:cNvSpPr/>
          <p:nvPr/>
        </p:nvSpPr>
        <p:spPr>
          <a:xfrm>
            <a:off x="2849314" y="395111"/>
            <a:ext cx="3164956"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(a)</a:t>
            </a:r>
            <a:r>
              <a:rPr b="1">
                <a:latin typeface="Arial"/>
                <a:ea typeface="Arial"/>
                <a:cs typeface="Arial"/>
                <a:sym typeface="Arial"/>
              </a:rPr>
              <a:t> Inactive lymphocyte</a:t>
            </a:r>
          </a:p>
        </p:txBody>
      </p:sp>
      <p:sp>
        <p:nvSpPr>
          <p:cNvPr id="871" name="Shape 871"/>
          <p:cNvSpPr/>
          <p:nvPr/>
        </p:nvSpPr>
        <p:spPr>
          <a:xfrm>
            <a:off x="8448603" y="5876995"/>
            <a:ext cx="1447702"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800">
                <a:latin typeface="Arial"/>
                <a:ea typeface="Arial"/>
                <a:cs typeface="Arial"/>
                <a:sym typeface="Arial"/>
              </a:defRPr>
            </a:lvl1pPr>
          </a:lstStyle>
          <a:p>
            <a:pPr/>
            <a:r>
              <a:t>Mitochondria</a:t>
            </a:r>
          </a:p>
        </p:txBody>
      </p:sp>
      <p:sp>
        <p:nvSpPr>
          <p:cNvPr id="872" name="Shape 872"/>
          <p:cNvSpPr/>
          <p:nvPr/>
        </p:nvSpPr>
        <p:spPr>
          <a:xfrm>
            <a:off x="7394222" y="3885634"/>
            <a:ext cx="275451" cy="2"/>
          </a:xfrm>
          <a:prstGeom prst="line">
            <a:avLst/>
          </a:prstGeom>
          <a:ln w="63500">
            <a:solidFill>
              <a:srgbClr val="000000"/>
            </a:solidFill>
          </a:ln>
        </p:spPr>
        <p:txBody>
          <a:bodyPr lIns="45718" tIns="45718" rIns="45718" bIns="45718"/>
          <a:lstStyle/>
          <a:p>
            <a:pPr/>
          </a:p>
        </p:txBody>
      </p:sp>
      <p:sp>
        <p:nvSpPr>
          <p:cNvPr id="873" name="Shape 873"/>
          <p:cNvSpPr/>
          <p:nvPr/>
        </p:nvSpPr>
        <p:spPr>
          <a:xfrm>
            <a:off x="7963182" y="8922736"/>
            <a:ext cx="655130" cy="34534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1 </a:t>
            </a:r>
            <a:r>
              <a:rPr b="0">
                <a:latin typeface="Symbol"/>
                <a:ea typeface="Symbol"/>
                <a:cs typeface="Symbol"/>
                <a:sym typeface="Symbol"/>
              </a:rPr>
              <a:t>μ</a:t>
            </a:r>
            <a:r>
              <a:t>m</a:t>
            </a:r>
          </a:p>
        </p:txBody>
      </p:sp>
      <p:sp>
        <p:nvSpPr>
          <p:cNvPr id="874" name="Shape 874"/>
          <p:cNvSpPr/>
          <p:nvPr/>
        </p:nvSpPr>
        <p:spPr>
          <a:xfrm>
            <a:off x="8127999" y="9331394"/>
            <a:ext cx="275451" cy="2"/>
          </a:xfrm>
          <a:prstGeom prst="line">
            <a:avLst/>
          </a:prstGeom>
          <a:ln w="63500">
            <a:solidFill>
              <a:srgbClr val="000000"/>
            </a:solidFill>
          </a:ln>
        </p:spPr>
        <p:txBody>
          <a:bodyPr lIns="45718" tIns="45718" rIns="45718" bIns="45718"/>
          <a:lstStyle/>
          <a:p>
            <a:pPr/>
          </a:p>
        </p:txBody>
      </p:sp>
      <p:sp>
        <p:nvSpPr>
          <p:cNvPr id="875" name="Shape 875"/>
          <p:cNvSpPr/>
          <p:nvPr/>
        </p:nvSpPr>
        <p:spPr>
          <a:xfrm>
            <a:off x="5244817" y="2153918"/>
            <a:ext cx="1099605"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solidFill>
                  <a:srgbClr val="FFFFFF"/>
                </a:solidFill>
                <a:latin typeface="Arial"/>
                <a:ea typeface="Arial"/>
                <a:cs typeface="Arial"/>
                <a:sym typeface="Arial"/>
              </a:defRPr>
            </a:lvl1pPr>
          </a:lstStyle>
          <a:p>
            <a:pPr/>
            <a:r>
              <a:t>Nucleus</a:t>
            </a:r>
          </a:p>
        </p:txBody>
      </p:sp>
      <p:sp>
        <p:nvSpPr>
          <p:cNvPr id="876" name="Shape 876"/>
          <p:cNvSpPr/>
          <p:nvPr/>
        </p:nvSpPr>
        <p:spPr>
          <a:xfrm flipV="1">
            <a:off x="7055555" y="5118382"/>
            <a:ext cx="1289193" cy="419948"/>
          </a:xfrm>
          <a:prstGeom prst="line">
            <a:avLst/>
          </a:prstGeom>
          <a:ln w="25400">
            <a:solidFill>
              <a:srgbClr val="000000"/>
            </a:solidFill>
          </a:ln>
        </p:spPr>
        <p:txBody>
          <a:bodyPr lIns="45718" tIns="45718" rIns="45718" bIns="45718"/>
          <a:lstStyle/>
          <a:p>
            <a:pPr/>
          </a:p>
        </p:txBody>
      </p:sp>
      <p:sp>
        <p:nvSpPr>
          <p:cNvPr id="877" name="Shape 877"/>
          <p:cNvSpPr/>
          <p:nvPr/>
        </p:nvSpPr>
        <p:spPr>
          <a:xfrm flipV="1">
            <a:off x="7665155" y="6039555"/>
            <a:ext cx="740553" cy="137727"/>
          </a:xfrm>
          <a:prstGeom prst="line">
            <a:avLst/>
          </a:prstGeom>
          <a:ln w="25400">
            <a:solidFill>
              <a:srgbClr val="000000"/>
            </a:solidFill>
          </a:ln>
        </p:spPr>
        <p:txBody>
          <a:bodyPr lIns="45718" tIns="45718" rIns="45718" bIns="45718"/>
          <a:lstStyle/>
          <a:p>
            <a:pPr/>
          </a:p>
        </p:txBody>
      </p:sp>
      <p:sp>
        <p:nvSpPr>
          <p:cNvPr id="878" name="Shape 878"/>
          <p:cNvSpPr/>
          <p:nvPr/>
        </p:nvSpPr>
        <p:spPr>
          <a:xfrm flipH="1">
            <a:off x="7719341" y="6044069"/>
            <a:ext cx="686366" cy="1426918"/>
          </a:xfrm>
          <a:prstGeom prst="line">
            <a:avLst/>
          </a:prstGeom>
          <a:ln w="25400">
            <a:solidFill>
              <a:srgbClr val="000000"/>
            </a:solidFill>
          </a:ln>
        </p:spPr>
        <p:txBody>
          <a:bodyPr lIns="45718" tIns="45718" rIns="45718" bIns="45718"/>
          <a:lstStyle/>
          <a:p>
            <a:pPr/>
          </a:p>
        </p:txBody>
      </p:sp>
      <p:sp>
        <p:nvSpPr>
          <p:cNvPr id="879" name="Shape 879"/>
          <p:cNvSpPr/>
          <p:nvPr/>
        </p:nvSpPr>
        <p:spPr>
          <a:xfrm>
            <a:off x="3998524" y="7030718"/>
            <a:ext cx="1099605"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solidFill>
                  <a:srgbClr val="FFFFFF"/>
                </a:solidFill>
                <a:latin typeface="Arial"/>
                <a:ea typeface="Arial"/>
                <a:cs typeface="Arial"/>
                <a:sym typeface="Arial"/>
              </a:defRPr>
            </a:lvl1pPr>
          </a:lstStyle>
          <a:p>
            <a:pPr/>
            <a:r>
              <a:t>Nucleus</a:t>
            </a:r>
          </a:p>
        </p:txBody>
      </p:sp>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83" name="image29.jpeg"/>
          <p:cNvPicPr>
            <a:picLocks noChangeAspect="1"/>
          </p:cNvPicPr>
          <p:nvPr/>
        </p:nvPicPr>
        <p:blipFill>
          <a:blip r:embed="rId3">
            <a:extLst/>
          </a:blip>
          <a:srcRect l="0" t="0" r="0" b="2145"/>
          <a:stretch>
            <a:fillRect/>
          </a:stretch>
        </p:blipFill>
        <p:spPr>
          <a:xfrm>
            <a:off x="3779520" y="343182"/>
            <a:ext cx="5445762" cy="9164320"/>
          </a:xfrm>
          <a:prstGeom prst="rect">
            <a:avLst/>
          </a:prstGeom>
          <a:ln w="12700">
            <a:miter lim="400000"/>
          </a:ln>
        </p:spPr>
      </p:pic>
      <p:sp>
        <p:nvSpPr>
          <p:cNvPr id="884" name="Shape 884"/>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51.14</a:t>
            </a:r>
          </a:p>
        </p:txBody>
      </p:sp>
      <p:sp>
        <p:nvSpPr>
          <p:cNvPr id="885" name="Shape 885"/>
          <p:cNvSpPr/>
          <p:nvPr/>
        </p:nvSpPr>
        <p:spPr>
          <a:xfrm>
            <a:off x="5876995" y="957296"/>
            <a:ext cx="1316510"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Foreign protein</a:t>
            </a:r>
          </a:p>
        </p:txBody>
      </p:sp>
      <p:pic>
        <p:nvPicPr>
          <p:cNvPr id="886" name="image37.png"/>
          <p:cNvPicPr>
            <a:picLocks noChangeAspect="1"/>
          </p:cNvPicPr>
          <p:nvPr/>
        </p:nvPicPr>
        <p:blipFill>
          <a:blip r:embed="rId4">
            <a:extLst/>
          </a:blip>
          <a:stretch>
            <a:fillRect/>
          </a:stretch>
        </p:blipFill>
        <p:spPr>
          <a:xfrm>
            <a:off x="3964656" y="5118382"/>
            <a:ext cx="284482" cy="1088251"/>
          </a:xfrm>
          <a:prstGeom prst="rect">
            <a:avLst/>
          </a:prstGeom>
          <a:ln w="12700">
            <a:miter lim="400000"/>
          </a:ln>
        </p:spPr>
      </p:pic>
      <p:sp>
        <p:nvSpPr>
          <p:cNvPr id="887" name="Shape 887"/>
          <p:cNvSpPr/>
          <p:nvPr/>
        </p:nvSpPr>
        <p:spPr>
          <a:xfrm>
            <a:off x="5865705" y="1390790"/>
            <a:ext cx="823046"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B-cell</a:t>
            </a:r>
            <a:br/>
            <a:r>
              <a:t>receptors</a:t>
            </a:r>
          </a:p>
        </p:txBody>
      </p:sp>
      <p:sp>
        <p:nvSpPr>
          <p:cNvPr id="888" name="Shape 888"/>
          <p:cNvSpPr/>
          <p:nvPr/>
        </p:nvSpPr>
        <p:spPr>
          <a:xfrm>
            <a:off x="5865705" y="1977812"/>
            <a:ext cx="496877"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B-cell</a:t>
            </a:r>
          </a:p>
        </p:txBody>
      </p:sp>
      <p:sp>
        <p:nvSpPr>
          <p:cNvPr id="889" name="Shape 889"/>
          <p:cNvSpPr/>
          <p:nvPr/>
        </p:nvSpPr>
        <p:spPr>
          <a:xfrm>
            <a:off x="5865705" y="2379696"/>
            <a:ext cx="615207" cy="6037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MHC</a:t>
            </a:r>
            <a:br/>
            <a:r>
              <a:t>class II</a:t>
            </a:r>
            <a:br/>
            <a:r>
              <a:t>protein</a:t>
            </a:r>
          </a:p>
        </p:txBody>
      </p:sp>
      <p:sp>
        <p:nvSpPr>
          <p:cNvPr id="890" name="Shape 890"/>
          <p:cNvSpPr/>
          <p:nvPr/>
        </p:nvSpPr>
        <p:spPr>
          <a:xfrm>
            <a:off x="5470595" y="4129475"/>
            <a:ext cx="48706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B cell</a:t>
            </a:r>
          </a:p>
        </p:txBody>
      </p:sp>
      <p:sp>
        <p:nvSpPr>
          <p:cNvPr id="891" name="Shape 891"/>
          <p:cNvSpPr/>
          <p:nvPr/>
        </p:nvSpPr>
        <p:spPr>
          <a:xfrm>
            <a:off x="6940408" y="1641404"/>
            <a:ext cx="1692511"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B cell recognizes</a:t>
            </a:r>
            <a:br>
              <a:rPr b="1">
                <a:latin typeface="Arial"/>
                <a:ea typeface="Arial"/>
                <a:cs typeface="Arial"/>
                <a:sym typeface="Arial"/>
              </a:rPr>
            </a:br>
            <a:r>
              <a:rPr b="1">
                <a:latin typeface="Arial"/>
                <a:ea typeface="Arial"/>
                <a:cs typeface="Arial"/>
                <a:sym typeface="Arial"/>
              </a:rPr>
              <a:t>invader.</a:t>
            </a:r>
          </a:p>
        </p:txBody>
      </p:sp>
      <p:sp>
        <p:nvSpPr>
          <p:cNvPr id="892" name="Shape 892"/>
          <p:cNvSpPr/>
          <p:nvPr/>
        </p:nvSpPr>
        <p:spPr>
          <a:xfrm>
            <a:off x="6938150" y="3924017"/>
            <a:ext cx="1643113"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B cell stimulates</a:t>
            </a:r>
            <a:br>
              <a:rPr b="1">
                <a:latin typeface="Arial"/>
                <a:ea typeface="Arial"/>
                <a:cs typeface="Arial"/>
                <a:sym typeface="Arial"/>
              </a:rPr>
            </a:br>
            <a:r>
              <a:rPr b="1">
                <a:latin typeface="Arial"/>
                <a:ea typeface="Arial"/>
                <a:cs typeface="Arial"/>
                <a:sym typeface="Arial"/>
              </a:rPr>
              <a:t>active T cell.</a:t>
            </a:r>
          </a:p>
        </p:txBody>
      </p:sp>
      <p:sp>
        <p:nvSpPr>
          <p:cNvPr id="893" name="Shape 893"/>
          <p:cNvSpPr/>
          <p:nvPr/>
        </p:nvSpPr>
        <p:spPr>
          <a:xfrm>
            <a:off x="6942666" y="5224496"/>
            <a:ext cx="1732186"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3.</a:t>
            </a:r>
            <a:r>
              <a:rPr b="1">
                <a:latin typeface="Arial"/>
                <a:ea typeface="Arial"/>
                <a:cs typeface="Arial"/>
                <a:sym typeface="Arial"/>
              </a:rPr>
              <a:t> B cell is activated</a:t>
            </a:r>
            <a:br>
              <a:rPr b="1">
                <a:latin typeface="Arial"/>
                <a:ea typeface="Arial"/>
                <a:cs typeface="Arial"/>
                <a:sym typeface="Arial"/>
              </a:rPr>
            </a:br>
            <a:r>
              <a:rPr b="1">
                <a:latin typeface="Arial"/>
                <a:ea typeface="Arial"/>
                <a:cs typeface="Arial"/>
                <a:sym typeface="Arial"/>
              </a:rPr>
              <a:t>by helper T cell.</a:t>
            </a:r>
          </a:p>
        </p:txBody>
      </p:sp>
      <p:sp>
        <p:nvSpPr>
          <p:cNvPr id="894" name="Shape 894"/>
          <p:cNvSpPr/>
          <p:nvPr/>
        </p:nvSpPr>
        <p:spPr>
          <a:xfrm>
            <a:off x="5513492" y="6014720"/>
            <a:ext cx="107003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Helper T cell</a:t>
            </a:r>
          </a:p>
        </p:txBody>
      </p:sp>
      <p:sp>
        <p:nvSpPr>
          <p:cNvPr id="895" name="Shape 895"/>
          <p:cNvSpPr/>
          <p:nvPr/>
        </p:nvSpPr>
        <p:spPr>
          <a:xfrm>
            <a:off x="4366540" y="5761849"/>
            <a:ext cx="86246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D9582F"/>
                </a:solidFill>
                <a:latin typeface="Arial"/>
                <a:ea typeface="Arial"/>
                <a:cs typeface="Arial"/>
                <a:sym typeface="Arial"/>
              </a:defRPr>
            </a:lvl1pPr>
          </a:lstStyle>
          <a:p>
            <a:pPr/>
            <a:r>
              <a:t>Cytokines</a:t>
            </a:r>
          </a:p>
        </p:txBody>
      </p:sp>
      <p:sp>
        <p:nvSpPr>
          <p:cNvPr id="896" name="Shape 896"/>
          <p:cNvSpPr/>
          <p:nvPr/>
        </p:nvSpPr>
        <p:spPr>
          <a:xfrm>
            <a:off x="6935892" y="6915573"/>
            <a:ext cx="1701975"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4.</a:t>
            </a:r>
            <a:r>
              <a:rPr b="1">
                <a:latin typeface="Arial"/>
                <a:ea typeface="Arial"/>
                <a:cs typeface="Arial"/>
                <a:sym typeface="Arial"/>
              </a:rPr>
              <a:t> Activated B cell</a:t>
            </a:r>
            <a:br>
              <a:rPr b="1">
                <a:latin typeface="Arial"/>
                <a:ea typeface="Arial"/>
                <a:cs typeface="Arial"/>
                <a:sym typeface="Arial"/>
              </a:rPr>
            </a:br>
            <a:r>
              <a:rPr b="1">
                <a:latin typeface="Arial"/>
                <a:ea typeface="Arial"/>
                <a:cs typeface="Arial"/>
                <a:sym typeface="Arial"/>
              </a:rPr>
              <a:t>divides, produces</a:t>
            </a:r>
            <a:br>
              <a:rPr b="1">
                <a:latin typeface="Arial"/>
                <a:ea typeface="Arial"/>
                <a:cs typeface="Arial"/>
                <a:sym typeface="Arial"/>
              </a:rPr>
            </a:br>
            <a:r>
              <a:rPr b="1">
                <a:latin typeface="Arial"/>
                <a:ea typeface="Arial"/>
                <a:cs typeface="Arial"/>
                <a:sym typeface="Arial"/>
              </a:rPr>
              <a:t>plasma cells, which</a:t>
            </a:r>
            <a:br>
              <a:rPr b="1">
                <a:latin typeface="Arial"/>
                <a:ea typeface="Arial"/>
                <a:cs typeface="Arial"/>
                <a:sym typeface="Arial"/>
              </a:rPr>
            </a:br>
            <a:r>
              <a:rPr b="1">
                <a:latin typeface="Arial"/>
                <a:ea typeface="Arial"/>
                <a:cs typeface="Arial"/>
                <a:sym typeface="Arial"/>
              </a:rPr>
              <a:t>produce antibodies.</a:t>
            </a:r>
          </a:p>
        </p:txBody>
      </p:sp>
      <p:sp>
        <p:nvSpPr>
          <p:cNvPr id="897" name="Shape 897"/>
          <p:cNvSpPr/>
          <p:nvPr/>
        </p:nvSpPr>
        <p:spPr>
          <a:xfrm>
            <a:off x="5429456" y="8037689"/>
            <a:ext cx="635435"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400">
                <a:latin typeface="Arial"/>
                <a:ea typeface="Arial"/>
                <a:cs typeface="Arial"/>
                <a:sym typeface="Arial"/>
              </a:defRPr>
            </a:pPr>
            <a:r>
              <a:t>Plasma</a:t>
            </a:r>
            <a:br/>
            <a:r>
              <a:t>cells</a:t>
            </a:r>
          </a:p>
        </p:txBody>
      </p:sp>
      <p:sp>
        <p:nvSpPr>
          <p:cNvPr id="898" name="Shape 898"/>
          <p:cNvSpPr/>
          <p:nvPr/>
        </p:nvSpPr>
        <p:spPr>
          <a:xfrm>
            <a:off x="4635217" y="9069492"/>
            <a:ext cx="931305"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Antibodies</a:t>
            </a:r>
          </a:p>
        </p:txBody>
      </p:sp>
      <p:sp>
        <p:nvSpPr>
          <p:cNvPr id="899" name="Shape 899"/>
          <p:cNvSpPr/>
          <p:nvPr/>
        </p:nvSpPr>
        <p:spPr>
          <a:xfrm>
            <a:off x="6949440" y="8547945"/>
            <a:ext cx="1800945" cy="6037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solidFill>
                  <a:srgbClr val="808080"/>
                </a:solidFill>
                <a:latin typeface="Arial"/>
                <a:ea typeface="Arial"/>
                <a:cs typeface="Arial"/>
                <a:sym typeface="Arial"/>
              </a:defRPr>
            </a:pPr>
            <a:r>
              <a:t>Antibodies will bind</a:t>
            </a:r>
            <a:br/>
            <a:r>
              <a:t>to antigens and mark</a:t>
            </a:r>
            <a:br/>
            <a:r>
              <a:t>them for destruction</a:t>
            </a:r>
          </a:p>
        </p:txBody>
      </p:sp>
      <p:sp>
        <p:nvSpPr>
          <p:cNvPr id="900" name="Shape 900"/>
          <p:cNvSpPr/>
          <p:nvPr/>
        </p:nvSpPr>
        <p:spPr>
          <a:xfrm rot="6057316">
            <a:off x="6386869" y="8563332"/>
            <a:ext cx="275652" cy="686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997" y="6169"/>
                  <a:pt x="21600" y="13772"/>
                  <a:pt x="21600" y="21600"/>
                </a:cubicBezTo>
              </a:path>
            </a:pathLst>
          </a:custGeom>
          <a:ln w="25400">
            <a:solidFill>
              <a:srgbClr val="808080"/>
            </a:solidFill>
            <a:prstDash val="sysDot"/>
            <a:tailEnd type="triangle"/>
          </a:ln>
        </p:spPr>
        <p:txBody>
          <a:bodyPr lIns="50800" tIns="50800" rIns="50800" bIns="50800" anchor="ctr"/>
          <a:lstStyle/>
          <a:p>
            <a:pPr algn="l" defTabSz="1300480">
              <a:defRPr sz="3400">
                <a:latin typeface="Arial"/>
                <a:ea typeface="Arial"/>
                <a:cs typeface="Arial"/>
                <a:sym typeface="Arial"/>
              </a:defRPr>
            </a:pPr>
          </a:p>
        </p:txBody>
      </p:sp>
      <p:sp>
        <p:nvSpPr>
          <p:cNvPr id="901" name="Shape 901"/>
          <p:cNvSpPr/>
          <p:nvPr/>
        </p:nvSpPr>
        <p:spPr>
          <a:xfrm>
            <a:off x="6874932" y="8595359"/>
            <a:ext cx="2" cy="627665"/>
          </a:xfrm>
          <a:prstGeom prst="line">
            <a:avLst/>
          </a:prstGeom>
          <a:ln w="25400">
            <a:solidFill>
              <a:srgbClr val="808080"/>
            </a:solidFill>
          </a:ln>
        </p:spPr>
        <p:txBody>
          <a:bodyPr lIns="45718" tIns="45718" rIns="45718" bIns="45718"/>
          <a:lstStyle/>
          <a:p>
            <a:pPr/>
          </a:p>
        </p:txBody>
      </p:sp>
      <p:sp>
        <p:nvSpPr>
          <p:cNvPr id="902" name="Shape 902"/>
          <p:cNvSpPr/>
          <p:nvPr/>
        </p:nvSpPr>
        <p:spPr>
          <a:xfrm flipH="1">
            <a:off x="5502204" y="1508194"/>
            <a:ext cx="307060" cy="4518"/>
          </a:xfrm>
          <a:prstGeom prst="line">
            <a:avLst/>
          </a:prstGeom>
          <a:ln w="25400">
            <a:solidFill>
              <a:srgbClr val="808080"/>
            </a:solidFill>
          </a:ln>
        </p:spPr>
        <p:txBody>
          <a:bodyPr lIns="45718" tIns="45718" rIns="45718" bIns="45718"/>
          <a:lstStyle/>
          <a:p>
            <a:pPr/>
          </a:p>
        </p:txBody>
      </p:sp>
      <p:sp>
        <p:nvSpPr>
          <p:cNvPr id="903" name="Shape 903"/>
          <p:cNvSpPr/>
          <p:nvPr/>
        </p:nvSpPr>
        <p:spPr>
          <a:xfrm>
            <a:off x="5186114" y="2086186"/>
            <a:ext cx="632180" cy="2"/>
          </a:xfrm>
          <a:prstGeom prst="line">
            <a:avLst/>
          </a:prstGeom>
          <a:ln w="25400">
            <a:solidFill>
              <a:srgbClr val="808080"/>
            </a:solidFill>
          </a:ln>
        </p:spPr>
        <p:txBody>
          <a:bodyPr lIns="45718" tIns="45718" rIns="45718" bIns="45718"/>
          <a:lstStyle/>
          <a:p>
            <a:pPr/>
          </a:p>
        </p:txBody>
      </p:sp>
      <p:sp>
        <p:nvSpPr>
          <p:cNvPr id="904" name="Shape 904"/>
          <p:cNvSpPr/>
          <p:nvPr/>
        </p:nvSpPr>
        <p:spPr>
          <a:xfrm>
            <a:off x="5267395" y="2497102"/>
            <a:ext cx="530580" cy="2"/>
          </a:xfrm>
          <a:prstGeom prst="line">
            <a:avLst/>
          </a:prstGeom>
          <a:ln w="25400">
            <a:solidFill>
              <a:srgbClr val="808080"/>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08" name="Shape 908"/>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Adaptive Immune Response: Culmination</a:t>
            </a:r>
          </a:p>
        </p:txBody>
      </p:sp>
      <p:sp>
        <p:nvSpPr>
          <p:cNvPr id="909" name="Shape 909"/>
          <p:cNvSpPr/>
          <p:nvPr>
            <p:ph type="body" idx="4294967295"/>
          </p:nvPr>
        </p:nvSpPr>
        <p:spPr>
          <a:xfrm>
            <a:off x="205456" y="1819768"/>
            <a:ext cx="12480999" cy="7522917"/>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combination with the leukocytes involved in the innate immune system, the cells of the adaptive immune system are almost always successful in eliminating threats from bacteria, parasites, fungi, </a:t>
            </a:r>
            <a:br/>
            <a:r>
              <a:t>and viruses.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adaptive immune response has two mechanisms:</a:t>
            </a:r>
          </a:p>
          <a:p>
            <a:pPr lvl="1" marL="976923" indent="-545122" defTabSz="1300480">
              <a:spcBef>
                <a:spcPts val="800"/>
              </a:spcBef>
              <a:buClr>
                <a:srgbClr val="000000"/>
              </a:buClr>
              <a:buSzPct val="100000"/>
              <a:buAutoNum type="arabicPeriod" startAt="1"/>
              <a:defRPr>
                <a:latin typeface="Arial"/>
                <a:ea typeface="Arial"/>
                <a:cs typeface="Arial"/>
                <a:sym typeface="Arial"/>
              </a:defRPr>
            </a:pPr>
            <a:r>
              <a:t>Cell-mediated involves T</a:t>
            </a:r>
            <a:r>
              <a:rPr baseline="-19721"/>
              <a:t>H</a:t>
            </a:r>
            <a:r>
              <a:t>1 and cytoxic T cells </a:t>
            </a:r>
            <a:br/>
            <a:r>
              <a:t>and occurs by cell-to-cell communication</a:t>
            </a:r>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The humoral response promoted by T</a:t>
            </a:r>
            <a:r>
              <a:rPr baseline="-19721"/>
              <a:t>H</a:t>
            </a:r>
            <a:r>
              <a:t>2 cells, </a:t>
            </a:r>
            <a:br/>
            <a:r>
              <a:t>which secrete antibodies into blood and lymph</a:t>
            </a:r>
          </a:p>
        </p:txBody>
      </p:sp>
      <p:sp>
        <p:nvSpPr>
          <p:cNvPr id="910" name="Shape 91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2" name="Shape 912"/>
          <p:cNvSpPr/>
          <p:nvPr>
            <p:ph type="title"/>
          </p:nvPr>
        </p:nvSpPr>
        <p:spPr>
          <a:prstGeom prst="rect">
            <a:avLst/>
          </a:prstGeom>
        </p:spPr>
        <p:txBody>
          <a:bodyPr/>
          <a:lstStyle/>
          <a:p>
            <a:pPr/>
            <a:r>
              <a:t>Response</a:t>
            </a:r>
          </a:p>
        </p:txBody>
      </p:sp>
    </p:spTree>
  </p:cSld>
  <p:clrMapOvr>
    <a:masterClrMapping/>
  </p:clrMapOvr>
  <p:transition xmlns:p14="http://schemas.microsoft.com/office/powerpoint/2010/main" spd="med" advClick="1" p14:dur="1000"/>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4" name="Shape 914"/>
          <p:cNvSpPr/>
          <p:nvPr>
            <p:ph type="title" idx="4294967295"/>
          </p:nvPr>
        </p:nvSpPr>
        <p:spPr>
          <a:xfrm>
            <a:off x="79021" y="277706"/>
            <a:ext cx="12925781"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Are Bacteria and Other Foreign Cells Killed?</a:t>
            </a:r>
          </a:p>
        </p:txBody>
      </p:sp>
      <p:sp>
        <p:nvSpPr>
          <p:cNvPr id="915" name="Shape 915"/>
          <p:cNvSpPr/>
          <p:nvPr>
            <p:ph type="body" idx="4294967295"/>
          </p:nvPr>
        </p:nvSpPr>
        <p:spPr>
          <a:xfrm>
            <a:off x="205456" y="1837831"/>
            <a:ext cx="12553248" cy="7680960"/>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When antibodies coat foreign cells, the result is </a:t>
            </a:r>
            <a:r>
              <a:rPr b="1"/>
              <a:t>agglutination</a:t>
            </a:r>
            <a:r>
              <a:t> (clumping of bacteria) </a:t>
            </a:r>
          </a:p>
          <a:p>
            <a:pPr lvl="1" marL="829055" indent="-397255" defTabSz="1300480">
              <a:spcBef>
                <a:spcPts val="800"/>
              </a:spcBef>
              <a:buClr>
                <a:srgbClr val="9D002D"/>
              </a:buClr>
              <a:buSzPct val="100000"/>
              <a:buChar char="–"/>
              <a:defRPr sz="3400">
                <a:latin typeface="Arial"/>
                <a:ea typeface="Arial"/>
                <a:cs typeface="Arial"/>
                <a:sym typeface="Arial"/>
              </a:defRPr>
            </a:pPr>
            <a:r>
              <a:t>Cells that are agglutinated are readily phagocytized by macrophages</a:t>
            </a:r>
            <a:endParaRPr sz="38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Clumped and single cells that are tagged with antibodies are readily destroyed by macrophages via phagocytosis  </a:t>
            </a:r>
          </a:p>
          <a:p>
            <a:pPr lvl="1" marL="829055" indent="-397255" defTabSz="1300480">
              <a:spcBef>
                <a:spcPts val="800"/>
              </a:spcBef>
              <a:buClr>
                <a:srgbClr val="9D002D"/>
              </a:buClr>
              <a:buSzPct val="100000"/>
              <a:buChar char="–"/>
              <a:defRPr sz="3400">
                <a:latin typeface="Arial"/>
                <a:ea typeface="Arial"/>
                <a:cs typeface="Arial"/>
                <a:sym typeface="Arial"/>
              </a:defRPr>
            </a:pPr>
            <a:r>
              <a:t>Antibodies that are bound to antigens also stimulate a lethal group of proteins called the </a:t>
            </a:r>
            <a:r>
              <a:rPr b="1"/>
              <a:t>complement system</a:t>
            </a:r>
            <a:endParaRPr b="1" sz="38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A combination of the innate and adaptive immune responses usually eliminates all invading bacteria within a few days</a:t>
            </a:r>
          </a:p>
        </p:txBody>
      </p:sp>
      <p:sp>
        <p:nvSpPr>
          <p:cNvPr id="916" name="Shape 916"/>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8" name="Shape 918"/>
          <p:cNvSpPr/>
          <p:nvPr>
            <p:ph type="title" idx="4294967295"/>
          </p:nvPr>
        </p:nvSpPr>
        <p:spPr>
          <a:xfrm>
            <a:off x="97083"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Eliminating Extracellular Pathogens</a:t>
            </a:r>
          </a:p>
        </p:txBody>
      </p:sp>
      <p:sp>
        <p:nvSpPr>
          <p:cNvPr id="919" name="Shape 919"/>
          <p:cNvSpPr/>
          <p:nvPr>
            <p:ph type="body" idx="4294967295"/>
          </p:nvPr>
        </p:nvSpPr>
        <p:spPr>
          <a:xfrm>
            <a:off x="205456" y="1819768"/>
            <a:ext cx="12480999" cy="6854615"/>
          </a:xfrm>
          <a:prstGeom prst="rect">
            <a:avLst/>
          </a:prstGeom>
        </p:spPr>
        <p:txBody>
          <a:bodyPr lIns="0" tIns="0" rIns="0" bIns="0" anchor="t"/>
          <a:lstStyle/>
          <a:p>
            <a:pPr marL="379184" indent="-379184"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Bound antibodies eliminate pathogens in four ways:</a:t>
            </a:r>
          </a:p>
          <a:p>
            <a:pPr lvl="1" marL="836245"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Opsonization </a:t>
            </a:r>
            <a:r>
              <a:t>is the coating of the pathogen and its 	destruction by phagocytes</a:t>
            </a:r>
          </a:p>
          <a:p>
            <a:pPr lvl="1" marL="836245"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Neutralization</a:t>
            </a:r>
            <a:r>
              <a:t> is the blocking of coated cells from 	interacting with host cells</a:t>
            </a:r>
          </a:p>
          <a:p>
            <a:pPr lvl="1" marL="836245"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Agglutination </a:t>
            </a:r>
            <a:r>
              <a:t>is the clumping of antigens by 		antibodies</a:t>
            </a:r>
          </a:p>
        </p:txBody>
      </p:sp>
      <p:sp>
        <p:nvSpPr>
          <p:cNvPr id="920" name="Shape 92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22" name="image30.jpeg"/>
          <p:cNvPicPr>
            <a:picLocks noChangeAspect="1"/>
          </p:cNvPicPr>
          <p:nvPr/>
        </p:nvPicPr>
        <p:blipFill>
          <a:blip r:embed="rId3">
            <a:extLst/>
          </a:blip>
          <a:srcRect l="0" t="0" r="0" b="4884"/>
          <a:stretch>
            <a:fillRect/>
          </a:stretch>
        </p:blipFill>
        <p:spPr>
          <a:xfrm>
            <a:off x="1029545" y="2287128"/>
            <a:ext cx="10943451" cy="4924215"/>
          </a:xfrm>
          <a:prstGeom prst="rect">
            <a:avLst/>
          </a:prstGeom>
          <a:ln w="12700">
            <a:miter lim="400000"/>
          </a:ln>
        </p:spPr>
      </p:pic>
      <p:sp>
        <p:nvSpPr>
          <p:cNvPr id="923" name="Shape 923"/>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51.15</a:t>
            </a:r>
          </a:p>
        </p:txBody>
      </p:sp>
      <p:sp>
        <p:nvSpPr>
          <p:cNvPr id="924" name="Shape 924"/>
          <p:cNvSpPr/>
          <p:nvPr/>
        </p:nvSpPr>
        <p:spPr>
          <a:xfrm>
            <a:off x="7897707" y="2727394"/>
            <a:ext cx="1988344"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Complement protein</a:t>
            </a:r>
          </a:p>
        </p:txBody>
      </p:sp>
      <p:sp>
        <p:nvSpPr>
          <p:cNvPr id="925" name="Shape 925"/>
          <p:cNvSpPr/>
          <p:nvPr/>
        </p:nvSpPr>
        <p:spPr>
          <a:xfrm>
            <a:off x="7911252" y="3020905"/>
            <a:ext cx="938412"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Pathogen</a:t>
            </a:r>
          </a:p>
        </p:txBody>
      </p:sp>
      <p:sp>
        <p:nvSpPr>
          <p:cNvPr id="926" name="Shape 926"/>
          <p:cNvSpPr/>
          <p:nvPr/>
        </p:nvSpPr>
        <p:spPr>
          <a:xfrm>
            <a:off x="7908994" y="3287324"/>
            <a:ext cx="89306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Antibody</a:t>
            </a:r>
          </a:p>
        </p:txBody>
      </p:sp>
      <p:sp>
        <p:nvSpPr>
          <p:cNvPr id="927" name="Shape 927"/>
          <p:cNvSpPr/>
          <p:nvPr/>
        </p:nvSpPr>
        <p:spPr>
          <a:xfrm>
            <a:off x="4350737" y="6057617"/>
            <a:ext cx="1943398"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Uninfected host cell</a:t>
            </a:r>
          </a:p>
        </p:txBody>
      </p:sp>
      <p:sp>
        <p:nvSpPr>
          <p:cNvPr id="928" name="Shape 928"/>
          <p:cNvSpPr/>
          <p:nvPr/>
        </p:nvSpPr>
        <p:spPr>
          <a:xfrm>
            <a:off x="1822026" y="6470791"/>
            <a:ext cx="1454349"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Opsonization</a:t>
            </a:r>
          </a:p>
        </p:txBody>
      </p:sp>
      <p:sp>
        <p:nvSpPr>
          <p:cNvPr id="929" name="Shape 929"/>
          <p:cNvSpPr/>
          <p:nvPr/>
        </p:nvSpPr>
        <p:spPr>
          <a:xfrm>
            <a:off x="4603608" y="6452729"/>
            <a:ext cx="1581746"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Neutralization</a:t>
            </a:r>
          </a:p>
        </p:txBody>
      </p:sp>
      <p:sp>
        <p:nvSpPr>
          <p:cNvPr id="930" name="Shape 930"/>
          <p:cNvSpPr/>
          <p:nvPr/>
        </p:nvSpPr>
        <p:spPr>
          <a:xfrm>
            <a:off x="1722683" y="5350933"/>
            <a:ext cx="1028602"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FFFFFF"/>
                </a:solidFill>
                <a:latin typeface="Arial"/>
                <a:ea typeface="Arial"/>
                <a:cs typeface="Arial"/>
                <a:sym typeface="Arial"/>
              </a:defRPr>
            </a:lvl1pPr>
          </a:lstStyle>
          <a:p>
            <a:pPr/>
            <a:r>
              <a:t>Neutrophil</a:t>
            </a:r>
          </a:p>
        </p:txBody>
      </p:sp>
      <p:sp>
        <p:nvSpPr>
          <p:cNvPr id="931" name="Shape 931"/>
          <p:cNvSpPr/>
          <p:nvPr/>
        </p:nvSpPr>
        <p:spPr>
          <a:xfrm>
            <a:off x="7656124" y="6470791"/>
            <a:ext cx="1503363"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Agglutination</a:t>
            </a:r>
          </a:p>
        </p:txBody>
      </p:sp>
      <p:sp>
        <p:nvSpPr>
          <p:cNvPr id="932" name="Shape 932"/>
          <p:cNvSpPr/>
          <p:nvPr/>
        </p:nvSpPr>
        <p:spPr>
          <a:xfrm>
            <a:off x="10132889" y="6443697"/>
            <a:ext cx="1684338"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sz="1600">
                <a:latin typeface="Arial Black"/>
                <a:ea typeface="Arial Black"/>
                <a:cs typeface="Arial Black"/>
                <a:sym typeface="Arial Black"/>
              </a:defRPr>
            </a:pPr>
            <a:r>
              <a:t>Co-stimulation</a:t>
            </a:r>
            <a:br/>
            <a:r>
              <a:t>of complement</a:t>
            </a:r>
            <a:br/>
            <a:r>
              <a:t>proteins</a:t>
            </a:r>
          </a:p>
        </p:txBody>
      </p:sp>
      <p:sp>
        <p:nvSpPr>
          <p:cNvPr id="933" name="Shape 933"/>
          <p:cNvSpPr/>
          <p:nvPr/>
        </p:nvSpPr>
        <p:spPr>
          <a:xfrm>
            <a:off x="7545492" y="2840283"/>
            <a:ext cx="307060" cy="4517"/>
          </a:xfrm>
          <a:prstGeom prst="line">
            <a:avLst/>
          </a:prstGeom>
          <a:ln w="25400">
            <a:solidFill>
              <a:srgbClr val="808080"/>
            </a:solidFill>
          </a:ln>
        </p:spPr>
        <p:txBody>
          <a:bodyPr lIns="45718" tIns="45718" rIns="45718" bIns="45718"/>
          <a:lstStyle/>
          <a:p>
            <a:pPr/>
          </a:p>
        </p:txBody>
      </p:sp>
      <p:sp>
        <p:nvSpPr>
          <p:cNvPr id="934" name="Shape 934"/>
          <p:cNvSpPr/>
          <p:nvPr/>
        </p:nvSpPr>
        <p:spPr>
          <a:xfrm>
            <a:off x="7540976" y="3133794"/>
            <a:ext cx="307060" cy="2"/>
          </a:xfrm>
          <a:prstGeom prst="line">
            <a:avLst/>
          </a:prstGeom>
          <a:ln w="25400">
            <a:solidFill>
              <a:srgbClr val="808080"/>
            </a:solidFill>
          </a:ln>
        </p:spPr>
        <p:txBody>
          <a:bodyPr lIns="45718" tIns="45718" rIns="45718" bIns="45718"/>
          <a:lstStyle/>
          <a:p>
            <a:pPr/>
          </a:p>
        </p:txBody>
      </p:sp>
      <p:sp>
        <p:nvSpPr>
          <p:cNvPr id="935" name="Shape 935"/>
          <p:cNvSpPr/>
          <p:nvPr/>
        </p:nvSpPr>
        <p:spPr>
          <a:xfrm>
            <a:off x="7536461" y="3400212"/>
            <a:ext cx="311575" cy="2"/>
          </a:xfrm>
          <a:prstGeom prst="line">
            <a:avLst/>
          </a:prstGeom>
          <a:ln w="25400">
            <a:solidFill>
              <a:srgbClr val="808080"/>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226" name="image2.jpeg"/>
          <p:cNvPicPr>
            <a:picLocks noChangeAspect="1"/>
          </p:cNvPicPr>
          <p:nvPr/>
        </p:nvPicPr>
        <p:blipFill>
          <a:blip r:embed="rId2">
            <a:extLst/>
          </a:blip>
          <a:stretch>
            <a:fillRect/>
          </a:stretch>
        </p:blipFill>
        <p:spPr>
          <a:xfrm>
            <a:off x="774700" y="1003300"/>
            <a:ext cx="8077200" cy="1574800"/>
          </a:xfrm>
          <a:prstGeom prst="rect">
            <a:avLst/>
          </a:prstGeom>
          <a:ln w="12700">
            <a:miter lim="400000"/>
          </a:ln>
        </p:spPr>
      </p:pic>
      <p:pic>
        <p:nvPicPr>
          <p:cNvPr id="227" name="image4.jpeg"/>
          <p:cNvPicPr>
            <a:picLocks noChangeAspect="1"/>
          </p:cNvPicPr>
          <p:nvPr/>
        </p:nvPicPr>
        <p:blipFill>
          <a:blip r:embed="rId3">
            <a:extLst/>
          </a:blip>
          <a:stretch>
            <a:fillRect/>
          </a:stretch>
        </p:blipFill>
        <p:spPr>
          <a:xfrm>
            <a:off x="6858000" y="6019800"/>
            <a:ext cx="5524500" cy="3441700"/>
          </a:xfrm>
          <a:prstGeom prst="rect">
            <a:avLst/>
          </a:prstGeom>
          <a:ln w="12700">
            <a:miter lim="400000"/>
          </a:ln>
        </p:spPr>
      </p:pic>
      <p:pic>
        <p:nvPicPr>
          <p:cNvPr id="228" name="image5.jpeg"/>
          <p:cNvPicPr>
            <a:picLocks noChangeAspect="1"/>
          </p:cNvPicPr>
          <p:nvPr/>
        </p:nvPicPr>
        <p:blipFill>
          <a:blip r:embed="rId4">
            <a:extLst/>
          </a:blip>
          <a:stretch>
            <a:fillRect/>
          </a:stretch>
        </p:blipFill>
        <p:spPr>
          <a:xfrm>
            <a:off x="1333500" y="2781300"/>
            <a:ext cx="5270500" cy="3149600"/>
          </a:xfrm>
          <a:prstGeom prst="rect">
            <a:avLst/>
          </a:prstGeom>
          <a:ln w="12700">
            <a:miter lim="400000"/>
          </a:ln>
        </p:spPr>
      </p:pic>
    </p:spTree>
  </p:cSld>
  <p:clrMapOvr>
    <a:masterClrMapping/>
  </p:clrMapOvr>
  <p:transition xmlns:p14="http://schemas.microsoft.com/office/powerpoint/2010/main" spd="med" advClick="1" p14:dur="1000"/>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9" name="Shape 939"/>
          <p:cNvSpPr/>
          <p:nvPr>
            <p:ph type="title" idx="4294967295"/>
          </p:nvPr>
        </p:nvSpPr>
        <p:spPr>
          <a:xfrm>
            <a:off x="97083"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Eliminating Extracellular Pathogens</a:t>
            </a:r>
          </a:p>
        </p:txBody>
      </p:sp>
      <p:sp>
        <p:nvSpPr>
          <p:cNvPr id="940" name="Shape 940"/>
          <p:cNvSpPr/>
          <p:nvPr>
            <p:ph type="body" idx="4294967295"/>
          </p:nvPr>
        </p:nvSpPr>
        <p:spPr>
          <a:xfrm>
            <a:off x="205456" y="1855892"/>
            <a:ext cx="12480999" cy="6854615"/>
          </a:xfrm>
          <a:prstGeom prst="rect">
            <a:avLst/>
          </a:prstGeom>
        </p:spPr>
        <p:txBody>
          <a:bodyPr lIns="0" tIns="0" rIns="0" bIns="0" anchor="t"/>
          <a:lstStyle/>
          <a:p>
            <a:pPr lvl="1" marL="836245" indent="-404446" defTabSz="1300480">
              <a:spcBef>
                <a:spcPts val="800"/>
              </a:spcBef>
              <a:buClr>
                <a:srgbClr val="000000"/>
              </a:buClr>
              <a:buSzPct val="100000"/>
              <a:buAutoNum type="arabicPeriod" startAt="4"/>
              <a:tabLst>
                <a:tab pos="1155700" algn="l"/>
              </a:tabLst>
              <a:defRPr>
                <a:latin typeface="Arial"/>
                <a:ea typeface="Arial"/>
                <a:cs typeface="Arial"/>
                <a:sym typeface="Arial"/>
              </a:defRPr>
            </a:pPr>
            <a:r>
              <a:t> </a:t>
            </a:r>
            <a:r>
              <a:rPr b="1"/>
              <a:t>Co-stimulation of complement proteins </a:t>
            </a:r>
            <a:r>
              <a:t>is the 		activation of a group of proteins called the 			</a:t>
            </a:r>
            <a:r>
              <a:rPr b="1"/>
              <a:t>complement system  </a:t>
            </a:r>
            <a:endParaRPr b="1"/>
          </a:p>
          <a:p>
            <a:pPr lvl="2" marL="1315507" indent="-413807" defTabSz="1300480">
              <a:spcBef>
                <a:spcPts val="800"/>
              </a:spcBef>
              <a:buClr>
                <a:srgbClr val="9D002D"/>
              </a:buClr>
              <a:buSzPct val="100000"/>
              <a:buChar char="–"/>
              <a:tabLst>
                <a:tab pos="1155700" algn="l"/>
              </a:tabLst>
              <a:defRPr sz="3400">
                <a:latin typeface="Arial"/>
                <a:ea typeface="Arial"/>
                <a:cs typeface="Arial"/>
                <a:sym typeface="Arial"/>
              </a:defRPr>
            </a:pPr>
            <a:r>
              <a:t>The proteins have two functions: </a:t>
            </a:r>
          </a:p>
          <a:p>
            <a:pPr lvl="3" marL="1875365" indent="-503765" defTabSz="1300480">
              <a:spcBef>
                <a:spcPts val="800"/>
              </a:spcBef>
              <a:buClr>
                <a:srgbClr val="000000"/>
              </a:buClr>
              <a:buSzPct val="100000"/>
              <a:buAutoNum type="alphaLcPeriod" startAt="1"/>
              <a:tabLst>
                <a:tab pos="1155700" algn="l"/>
              </a:tabLst>
              <a:defRPr sz="3400">
                <a:latin typeface="Arial"/>
                <a:ea typeface="Arial"/>
                <a:cs typeface="Arial"/>
                <a:sym typeface="Arial"/>
              </a:defRPr>
            </a:pPr>
            <a:r>
              <a:t>Assembling antigen–antibody complex</a:t>
            </a:r>
          </a:p>
          <a:p>
            <a:pPr lvl="3" marL="1875365" indent="-503765" defTabSz="1300480">
              <a:spcBef>
                <a:spcPts val="800"/>
              </a:spcBef>
              <a:buClr>
                <a:srgbClr val="000000"/>
              </a:buClr>
              <a:buSzPct val="100000"/>
              <a:buAutoNum type="alphaLcPeriod" startAt="1"/>
              <a:tabLst>
                <a:tab pos="1155700" algn="l"/>
              </a:tabLst>
              <a:defRPr sz="3400">
                <a:latin typeface="Arial"/>
                <a:ea typeface="Arial"/>
                <a:cs typeface="Arial"/>
                <a:sym typeface="Arial"/>
              </a:defRPr>
            </a:pPr>
            <a:r>
              <a:t>Creating holes in the plasma membranes </a:t>
            </a:r>
            <a:br/>
            <a:r>
              <a:t>of the pathogens</a:t>
            </a:r>
          </a:p>
        </p:txBody>
      </p:sp>
      <p:sp>
        <p:nvSpPr>
          <p:cNvPr id="941" name="Shape 94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3" name="Shape 943"/>
          <p:cNvSpPr/>
          <p:nvPr>
            <p:ph type="title"/>
          </p:nvPr>
        </p:nvSpPr>
        <p:spPr>
          <a:prstGeom prst="rect">
            <a:avLst/>
          </a:prstGeom>
        </p:spPr>
        <p:txBody>
          <a:bodyPr/>
          <a:lstStyle/>
          <a:p>
            <a:pPr/>
            <a:r>
              <a:t>Complement System</a:t>
            </a:r>
          </a:p>
        </p:txBody>
      </p:sp>
      <p:sp>
        <p:nvSpPr>
          <p:cNvPr id="944" name="Shape 944"/>
          <p:cNvSpPr/>
          <p:nvPr>
            <p:ph type="sldNum" sz="quarter" idx="2"/>
          </p:nvPr>
        </p:nvSpPr>
        <p:spPr>
          <a:xfrm>
            <a:off x="12261849" y="9156700"/>
            <a:ext cx="457201" cy="3683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45" name="16-10_complement_1.png"/>
          <p:cNvPicPr>
            <a:picLocks noChangeAspect="1"/>
          </p:cNvPicPr>
          <p:nvPr/>
        </p:nvPicPr>
        <p:blipFill>
          <a:blip r:embed="rId2">
            <a:extLst/>
          </a:blip>
          <a:stretch>
            <a:fillRect/>
          </a:stretch>
        </p:blipFill>
        <p:spPr>
          <a:xfrm>
            <a:off x="1930400" y="935098"/>
            <a:ext cx="8521700" cy="9097902"/>
          </a:xfrm>
          <a:prstGeom prst="rect">
            <a:avLst/>
          </a:prstGeom>
          <a:ln w="12700">
            <a:miter lim="400000"/>
          </a:ln>
        </p:spPr>
      </p:pic>
      <p:pic>
        <p:nvPicPr>
          <p:cNvPr id="946" name="droppedImage.pdf"/>
          <p:cNvPicPr>
            <a:picLocks noChangeAspect="1"/>
          </p:cNvPicPr>
          <p:nvPr/>
        </p:nvPicPr>
        <p:blipFill>
          <a:blip r:embed="rId3">
            <a:extLst/>
          </a:blip>
          <a:stretch>
            <a:fillRect/>
          </a:stretch>
        </p:blipFill>
        <p:spPr>
          <a:xfrm>
            <a:off x="8204200" y="5168900"/>
            <a:ext cx="3771900" cy="1131571"/>
          </a:xfrm>
          <a:prstGeom prst="rect">
            <a:avLst/>
          </a:prstGeom>
          <a:ln w="12700">
            <a:miter lim="400000"/>
          </a:ln>
        </p:spPr>
      </p:pic>
      <p:pic>
        <p:nvPicPr>
          <p:cNvPr id="947" name="droppedImage.pdf"/>
          <p:cNvPicPr>
            <a:picLocks noChangeAspect="1"/>
          </p:cNvPicPr>
          <p:nvPr/>
        </p:nvPicPr>
        <p:blipFill>
          <a:blip r:embed="rId3">
            <a:extLst/>
          </a:blip>
          <a:stretch>
            <a:fillRect/>
          </a:stretch>
        </p:blipFill>
        <p:spPr>
          <a:xfrm>
            <a:off x="3924300" y="9194800"/>
            <a:ext cx="3771900" cy="1131571"/>
          </a:xfrm>
          <a:prstGeom prst="rect">
            <a:avLst/>
          </a:prstGeom>
          <a:ln w="12700">
            <a:miter lim="400000"/>
          </a:ln>
        </p:spPr>
      </p:pic>
      <p:pic>
        <p:nvPicPr>
          <p:cNvPr id="948" name="droppedImage.pdf"/>
          <p:cNvPicPr>
            <a:picLocks noChangeAspect="1"/>
          </p:cNvPicPr>
          <p:nvPr/>
        </p:nvPicPr>
        <p:blipFill>
          <a:blip r:embed="rId3">
            <a:extLst/>
          </a:blip>
          <a:stretch>
            <a:fillRect/>
          </a:stretch>
        </p:blipFill>
        <p:spPr>
          <a:xfrm>
            <a:off x="6400800" y="3790950"/>
            <a:ext cx="1752600" cy="525781"/>
          </a:xfrm>
          <a:prstGeom prst="rect">
            <a:avLst/>
          </a:prstGeom>
          <a:ln w="12700">
            <a:miter lim="400000"/>
          </a:ln>
        </p:spPr>
      </p:pic>
      <p:pic>
        <p:nvPicPr>
          <p:cNvPr id="949" name="droppedImage.pdf"/>
          <p:cNvPicPr>
            <a:picLocks noChangeAspect="1"/>
          </p:cNvPicPr>
          <p:nvPr/>
        </p:nvPicPr>
        <p:blipFill>
          <a:blip r:embed="rId3">
            <a:extLst/>
          </a:blip>
          <a:stretch>
            <a:fillRect/>
          </a:stretch>
        </p:blipFill>
        <p:spPr>
          <a:xfrm>
            <a:off x="-3644900" y="9626600"/>
            <a:ext cx="3771900" cy="1131571"/>
          </a:xfrm>
          <a:prstGeom prst="rect">
            <a:avLst/>
          </a:prstGeom>
          <a:ln w="12700">
            <a:miter lim="400000"/>
          </a:ln>
        </p:spPr>
      </p:pic>
    </p:spTree>
  </p:cSld>
  <p:clrMapOvr>
    <a:masterClrMapping/>
  </p:clrMapOvr>
  <p:transition xmlns:p14="http://schemas.microsoft.com/office/powerpoint/2010/main" spd="med" advClick="1" p14:dur="1000"/>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1" name="Shape 951"/>
          <p:cNvSpPr/>
          <p:nvPr>
            <p:ph type="title" idx="4294967295"/>
          </p:nvPr>
        </p:nvSpPr>
        <p:spPr>
          <a:xfrm>
            <a:off x="76763" y="273191"/>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Are Viruses Destroyed?</a:t>
            </a:r>
          </a:p>
        </p:txBody>
      </p:sp>
      <p:sp>
        <p:nvSpPr>
          <p:cNvPr id="952" name="Shape 952"/>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immune system has two major ways to eliminate viruses:</a:t>
            </a:r>
            <a:endParaRPr sz="2800"/>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The </a:t>
            </a:r>
            <a:r>
              <a:rPr b="1"/>
              <a:t>cell-mediated response </a:t>
            </a:r>
            <a:r>
              <a:t>involves cytotoxic T cells (activated CD8</a:t>
            </a:r>
            <a:r>
              <a:rPr baseline="30555">
                <a:latin typeface="Symbol"/>
                <a:ea typeface="Symbol"/>
                <a:cs typeface="Symbol"/>
                <a:sym typeface="Symbol"/>
              </a:rPr>
              <a:t>+</a:t>
            </a:r>
            <a:r>
              <a:t> cells) and takes place at the surface of infected cells</a:t>
            </a:r>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The </a:t>
            </a:r>
            <a:r>
              <a:rPr b="1"/>
              <a:t>humoral response </a:t>
            </a:r>
            <a:r>
              <a:t>involves antibodies and </a:t>
            </a:r>
            <a:br/>
            <a:r>
              <a:t>takes place in blood and lymph</a:t>
            </a:r>
          </a:p>
        </p:txBody>
      </p:sp>
      <p:sp>
        <p:nvSpPr>
          <p:cNvPr id="953" name="Shape 95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5" name="Shape 955"/>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Cell-Mediated Response</a:t>
            </a:r>
          </a:p>
        </p:txBody>
      </p:sp>
      <p:sp>
        <p:nvSpPr>
          <p:cNvPr id="956" name="Shape 956"/>
          <p:cNvSpPr/>
          <p:nvPr>
            <p:ph type="body" idx="4294967295"/>
          </p:nvPr>
        </p:nvSpPr>
        <p:spPr>
          <a:xfrm>
            <a:off x="205456" y="1819767"/>
            <a:ext cx="12480999" cy="7540981"/>
          </a:xfrm>
          <a:prstGeom prst="rect">
            <a:avLst/>
          </a:prstGeom>
        </p:spPr>
        <p:txBody>
          <a:bodyPr lIns="0" tIns="0" rIns="0" bIns="0" anchor="t"/>
          <a:lstStyle/>
          <a:p>
            <a:pPr marL="465363" indent="-465363" defTabSz="1300480">
              <a:spcBef>
                <a:spcPts val="900"/>
              </a:spcBef>
              <a:buClr>
                <a:srgbClr val="9D002D"/>
              </a:buClr>
              <a:buSzPct val="100000"/>
              <a:buFont typeface="Wingdings"/>
              <a:buChar char="▪"/>
              <a:defRPr sz="3800">
                <a:latin typeface="Arial"/>
                <a:ea typeface="Arial"/>
                <a:cs typeface="Arial"/>
                <a:sym typeface="Arial"/>
              </a:defRPr>
            </a:pPr>
            <a:r>
              <a:t>In the </a:t>
            </a:r>
            <a:r>
              <a:rPr b="1"/>
              <a:t>cell-mediated response</a:t>
            </a:r>
            <a:r>
              <a:t>, cells that display viral antigens bound to class I MHC molecules are recognized by activated CD8</a:t>
            </a:r>
            <a:r>
              <a:rPr baseline="30526">
                <a:latin typeface="Symbol"/>
                <a:ea typeface="Symbol"/>
                <a:cs typeface="Symbol"/>
                <a:sym typeface="Symbol"/>
              </a:rPr>
              <a:t>+</a:t>
            </a:r>
            <a:r>
              <a:t> cells</a:t>
            </a:r>
          </a:p>
          <a:p>
            <a:pPr marL="465363" indent="-465363" defTabSz="1300480">
              <a:spcBef>
                <a:spcPts val="900"/>
              </a:spcBef>
              <a:buClr>
                <a:srgbClr val="9D002D"/>
              </a:buClr>
              <a:buSzPct val="100000"/>
              <a:buFont typeface="Wingdings"/>
              <a:buChar char="▪"/>
              <a:defRPr sz="3800">
                <a:latin typeface="Arial"/>
                <a:ea typeface="Arial"/>
                <a:cs typeface="Arial"/>
                <a:sym typeface="Arial"/>
              </a:defRPr>
            </a:pPr>
            <a:r>
              <a:t>These cytotoxic T cells bind to the virus-infected cell, produce pores in the membrane, and </a:t>
            </a:r>
            <a:r>
              <a:rPr i="1"/>
              <a:t>activate a self-destruct response</a:t>
            </a:r>
          </a:p>
          <a:p>
            <a:pPr marL="465363" indent="-465363" defTabSz="1300480">
              <a:spcBef>
                <a:spcPts val="900"/>
              </a:spcBef>
              <a:buClr>
                <a:srgbClr val="9D002D"/>
              </a:buClr>
              <a:buSzPct val="100000"/>
              <a:buFont typeface="Wingdings"/>
              <a:buChar char="▪"/>
              <a:defRPr sz="3800">
                <a:latin typeface="Arial"/>
                <a:ea typeface="Arial"/>
                <a:cs typeface="Arial"/>
                <a:sym typeface="Arial"/>
              </a:defRPr>
            </a:pPr>
            <a:r>
              <a:t>Because viruses can reproduce only inside host cells, the cell-mediated response limits the spread of infection by </a:t>
            </a:r>
            <a:r>
              <a:rPr i="1"/>
              <a:t>preventing new generations</a:t>
            </a:r>
            <a:r>
              <a:t> of virus particles from maturing</a:t>
            </a:r>
          </a:p>
        </p:txBody>
      </p:sp>
      <p:sp>
        <p:nvSpPr>
          <p:cNvPr id="957" name="Shape 95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9" name="Shape 959"/>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Humoral Response</a:t>
            </a:r>
          </a:p>
        </p:txBody>
      </p:sp>
      <p:sp>
        <p:nvSpPr>
          <p:cNvPr id="960" name="Shape 960"/>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the </a:t>
            </a:r>
            <a:r>
              <a:rPr b="1"/>
              <a:t>humoral response</a:t>
            </a:r>
            <a:r>
              <a:t>, antibodies </a:t>
            </a:r>
            <a:r>
              <a:rPr i="1"/>
              <a:t>coat free virus particles</a:t>
            </a:r>
            <a:r>
              <a:t> so that they cannot infect cells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Two things happen once antibodies bind to the outside of a virus:</a:t>
            </a:r>
            <a:endParaRPr sz="2800"/>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The virus is blocked from infecting host cells</a:t>
            </a:r>
            <a:endParaRPr sz="1400"/>
          </a:p>
          <a:p>
            <a:pPr lvl="1" marL="976923" indent="-545122" defTabSz="1300480">
              <a:spcBef>
                <a:spcPts val="800"/>
              </a:spcBef>
              <a:buClr>
                <a:srgbClr val="000000"/>
              </a:buClr>
              <a:buSzPct val="100000"/>
              <a:buAutoNum type="arabicPeriod" startAt="1"/>
              <a:defRPr>
                <a:latin typeface="Arial"/>
                <a:ea typeface="Arial"/>
                <a:cs typeface="Arial"/>
                <a:sym typeface="Arial"/>
              </a:defRPr>
            </a:pPr>
            <a:r>
              <a:t>Macrophages and other phagocytic cells recognize the antibody-coated particles and phagocytize them</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Eventually, the virus population is reduced to zero</a:t>
            </a:r>
          </a:p>
        </p:txBody>
      </p:sp>
      <p:sp>
        <p:nvSpPr>
          <p:cNvPr id="961" name="Shape 96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63" name="image31.jpeg"/>
          <p:cNvPicPr>
            <a:picLocks noChangeAspect="1"/>
          </p:cNvPicPr>
          <p:nvPr/>
        </p:nvPicPr>
        <p:blipFill>
          <a:blip r:embed="rId3">
            <a:extLst/>
          </a:blip>
          <a:srcRect l="0" t="0" r="0" b="4525"/>
          <a:stretch>
            <a:fillRect/>
          </a:stretch>
        </p:blipFill>
        <p:spPr>
          <a:xfrm>
            <a:off x="422203" y="2332283"/>
            <a:ext cx="12158136" cy="4858741"/>
          </a:xfrm>
          <a:prstGeom prst="rect">
            <a:avLst/>
          </a:prstGeom>
          <a:ln w="12700">
            <a:miter lim="400000"/>
          </a:ln>
        </p:spPr>
      </p:pic>
      <p:sp>
        <p:nvSpPr>
          <p:cNvPr id="964" name="Shape 964"/>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51.16</a:t>
            </a:r>
          </a:p>
        </p:txBody>
      </p:sp>
      <p:sp>
        <p:nvSpPr>
          <p:cNvPr id="965" name="Shape 965"/>
          <p:cNvSpPr/>
          <p:nvPr/>
        </p:nvSpPr>
        <p:spPr>
          <a:xfrm>
            <a:off x="2138115" y="2792870"/>
            <a:ext cx="822784"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Cytotoxic</a:t>
            </a:r>
            <a:br/>
            <a:r>
              <a:t>T cell</a:t>
            </a:r>
          </a:p>
        </p:txBody>
      </p:sp>
      <p:sp>
        <p:nvSpPr>
          <p:cNvPr id="966" name="Shape 966"/>
          <p:cNvSpPr/>
          <p:nvPr/>
        </p:nvSpPr>
        <p:spPr>
          <a:xfrm>
            <a:off x="2474523" y="3438595"/>
            <a:ext cx="78345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Granules</a:t>
            </a:r>
          </a:p>
        </p:txBody>
      </p:sp>
      <p:sp>
        <p:nvSpPr>
          <p:cNvPr id="967" name="Shape 967"/>
          <p:cNvSpPr/>
          <p:nvPr/>
        </p:nvSpPr>
        <p:spPr>
          <a:xfrm>
            <a:off x="2415821" y="4149795"/>
            <a:ext cx="615207"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MHC </a:t>
            </a:r>
            <a:br/>
            <a:r>
              <a:t>protein</a:t>
            </a:r>
          </a:p>
        </p:txBody>
      </p:sp>
      <p:sp>
        <p:nvSpPr>
          <p:cNvPr id="968" name="Shape 968"/>
          <p:cNvSpPr/>
          <p:nvPr/>
        </p:nvSpPr>
        <p:spPr>
          <a:xfrm>
            <a:off x="2210363" y="3528905"/>
            <a:ext cx="221264" cy="2"/>
          </a:xfrm>
          <a:prstGeom prst="line">
            <a:avLst/>
          </a:prstGeom>
          <a:ln w="25400">
            <a:solidFill>
              <a:srgbClr val="808080"/>
            </a:solidFill>
          </a:ln>
        </p:spPr>
        <p:txBody>
          <a:bodyPr lIns="45718" tIns="45718" rIns="45718" bIns="45718"/>
          <a:lstStyle/>
          <a:p>
            <a:pPr/>
          </a:p>
        </p:txBody>
      </p:sp>
      <p:sp>
        <p:nvSpPr>
          <p:cNvPr id="969" name="Shape 969"/>
          <p:cNvSpPr/>
          <p:nvPr/>
        </p:nvSpPr>
        <p:spPr>
          <a:xfrm flipH="1">
            <a:off x="2016194" y="3528905"/>
            <a:ext cx="410917" cy="397371"/>
          </a:xfrm>
          <a:prstGeom prst="line">
            <a:avLst/>
          </a:prstGeom>
          <a:ln w="25400">
            <a:solidFill>
              <a:srgbClr val="808080"/>
            </a:solidFill>
          </a:ln>
        </p:spPr>
        <p:txBody>
          <a:bodyPr lIns="45718" tIns="45718" rIns="45718" bIns="45718"/>
          <a:lstStyle/>
          <a:p>
            <a:pPr/>
          </a:p>
        </p:txBody>
      </p:sp>
      <p:sp>
        <p:nvSpPr>
          <p:cNvPr id="970" name="Shape 970"/>
          <p:cNvSpPr/>
          <p:nvPr/>
        </p:nvSpPr>
        <p:spPr>
          <a:xfrm flipV="1">
            <a:off x="1885244" y="4244621"/>
            <a:ext cx="469620" cy="162562"/>
          </a:xfrm>
          <a:prstGeom prst="line">
            <a:avLst/>
          </a:prstGeom>
          <a:ln w="25400">
            <a:solidFill>
              <a:srgbClr val="808080"/>
            </a:solidFill>
          </a:ln>
        </p:spPr>
        <p:txBody>
          <a:bodyPr lIns="45718" tIns="45718" rIns="45718" bIns="45718"/>
          <a:lstStyle/>
          <a:p>
            <a:pPr/>
          </a:p>
        </p:txBody>
      </p:sp>
      <p:sp>
        <p:nvSpPr>
          <p:cNvPr id="971" name="Shape 971"/>
          <p:cNvSpPr/>
          <p:nvPr/>
        </p:nvSpPr>
        <p:spPr>
          <a:xfrm>
            <a:off x="2535483" y="5481883"/>
            <a:ext cx="694384" cy="5643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latin typeface="Arial"/>
                <a:ea typeface="Arial"/>
                <a:cs typeface="Arial"/>
                <a:sym typeface="Arial"/>
              </a:defRPr>
            </a:pPr>
            <a:r>
              <a:t>Virus-</a:t>
            </a:r>
            <a:br/>
            <a:r>
              <a:t>infected</a:t>
            </a:r>
            <a:br/>
            <a:r>
              <a:t>cell</a:t>
            </a:r>
          </a:p>
        </p:txBody>
      </p:sp>
      <p:sp>
        <p:nvSpPr>
          <p:cNvPr id="972" name="Shape 972"/>
          <p:cNvSpPr/>
          <p:nvPr/>
        </p:nvSpPr>
        <p:spPr>
          <a:xfrm>
            <a:off x="5409634" y="4901634"/>
            <a:ext cx="467272"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400">
                <a:latin typeface="Arial"/>
                <a:ea typeface="Arial"/>
                <a:cs typeface="Arial"/>
                <a:sym typeface="Arial"/>
              </a:defRPr>
            </a:lvl1pPr>
          </a:lstStyle>
          <a:p>
            <a:pPr/>
            <a:r>
              <a:t>T cell</a:t>
            </a:r>
          </a:p>
        </p:txBody>
      </p:sp>
      <p:sp>
        <p:nvSpPr>
          <p:cNvPr id="973" name="Shape 973"/>
          <p:cNvSpPr/>
          <p:nvPr/>
        </p:nvSpPr>
        <p:spPr>
          <a:xfrm>
            <a:off x="5411892" y="5648959"/>
            <a:ext cx="694384" cy="3808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latin typeface="Arial"/>
                <a:ea typeface="Arial"/>
                <a:cs typeface="Arial"/>
                <a:sym typeface="Arial"/>
              </a:defRPr>
            </a:pPr>
            <a:r>
              <a:t>Infected</a:t>
            </a:r>
            <a:br/>
            <a:r>
              <a:t>cell</a:t>
            </a:r>
          </a:p>
        </p:txBody>
      </p:sp>
      <p:sp>
        <p:nvSpPr>
          <p:cNvPr id="974" name="Shape 974"/>
          <p:cNvSpPr/>
          <p:nvPr/>
        </p:nvSpPr>
        <p:spPr>
          <a:xfrm>
            <a:off x="5418666" y="2928336"/>
            <a:ext cx="941115" cy="5643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latin typeface="Arial"/>
                <a:ea typeface="Arial"/>
                <a:cs typeface="Arial"/>
                <a:sym typeface="Arial"/>
              </a:defRPr>
            </a:pPr>
            <a:r>
              <a:t>Apoptosis-</a:t>
            </a:r>
            <a:br/>
            <a:r>
              <a:t>activating</a:t>
            </a:r>
            <a:br/>
            <a:r>
              <a:t>proteins</a:t>
            </a:r>
          </a:p>
        </p:txBody>
      </p:sp>
      <p:sp>
        <p:nvSpPr>
          <p:cNvPr id="975" name="Shape 975"/>
          <p:cNvSpPr/>
          <p:nvPr/>
        </p:nvSpPr>
        <p:spPr>
          <a:xfrm>
            <a:off x="661527" y="6258559"/>
            <a:ext cx="1830550" cy="603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400">
                <a:latin typeface="Arial Black"/>
                <a:ea typeface="Arial Black"/>
                <a:cs typeface="Arial Black"/>
                <a:sym typeface="Arial Black"/>
              </a:defRPr>
            </a:pPr>
            <a:r>
              <a:t>1.</a:t>
            </a:r>
            <a:r>
              <a:rPr b="1">
                <a:latin typeface="Arial"/>
                <a:ea typeface="Arial"/>
                <a:cs typeface="Arial"/>
                <a:sym typeface="Arial"/>
              </a:rPr>
              <a:t> Cytotoxic T cell</a:t>
            </a:r>
            <a:br>
              <a:rPr b="1">
                <a:latin typeface="Arial"/>
                <a:ea typeface="Arial"/>
                <a:cs typeface="Arial"/>
                <a:sym typeface="Arial"/>
              </a:rPr>
            </a:br>
            <a:r>
              <a:rPr b="1">
                <a:latin typeface="Arial"/>
                <a:ea typeface="Arial"/>
                <a:cs typeface="Arial"/>
                <a:sym typeface="Arial"/>
              </a:rPr>
              <a:t>recognizes and binds</a:t>
            </a:r>
            <a:br>
              <a:rPr b="1">
                <a:latin typeface="Arial"/>
                <a:ea typeface="Arial"/>
                <a:cs typeface="Arial"/>
                <a:sym typeface="Arial"/>
              </a:rPr>
            </a:br>
            <a:r>
              <a:rPr b="1">
                <a:latin typeface="Arial"/>
                <a:ea typeface="Arial"/>
                <a:cs typeface="Arial"/>
                <a:sym typeface="Arial"/>
              </a:rPr>
              <a:t>infected cell.</a:t>
            </a:r>
          </a:p>
        </p:txBody>
      </p:sp>
      <p:sp>
        <p:nvSpPr>
          <p:cNvPr id="976" name="Shape 976"/>
          <p:cNvSpPr/>
          <p:nvPr/>
        </p:nvSpPr>
        <p:spPr>
          <a:xfrm>
            <a:off x="3578576" y="6265333"/>
            <a:ext cx="4310200" cy="4203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400">
                <a:latin typeface="Arial Black"/>
                <a:ea typeface="Arial Black"/>
                <a:cs typeface="Arial Black"/>
                <a:sym typeface="Arial Black"/>
              </a:defRPr>
            </a:pPr>
            <a:r>
              <a:t>2.</a:t>
            </a:r>
            <a:r>
              <a:rPr b="1">
                <a:latin typeface="Arial"/>
                <a:ea typeface="Arial"/>
                <a:cs typeface="Arial"/>
                <a:sym typeface="Arial"/>
              </a:rPr>
              <a:t> T cell secretes pore-forming proteins and other</a:t>
            </a:r>
            <a:br>
              <a:rPr b="1">
                <a:latin typeface="Arial"/>
                <a:ea typeface="Arial"/>
                <a:cs typeface="Arial"/>
                <a:sym typeface="Arial"/>
              </a:rPr>
            </a:br>
            <a:r>
              <a:rPr b="1">
                <a:latin typeface="Arial"/>
                <a:ea typeface="Arial"/>
                <a:cs typeface="Arial"/>
                <a:sym typeface="Arial"/>
              </a:rPr>
              <a:t>proteins that are transported into the infected cell. </a:t>
            </a:r>
          </a:p>
        </p:txBody>
      </p:sp>
      <p:sp>
        <p:nvSpPr>
          <p:cNvPr id="977" name="Shape 977"/>
          <p:cNvSpPr/>
          <p:nvPr/>
        </p:nvSpPr>
        <p:spPr>
          <a:xfrm>
            <a:off x="8069298" y="5849901"/>
            <a:ext cx="506860"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400">
                <a:latin typeface="Arial"/>
                <a:ea typeface="Arial"/>
                <a:cs typeface="Arial"/>
                <a:sym typeface="Arial"/>
              </a:defRPr>
            </a:lvl1pPr>
          </a:lstStyle>
          <a:p>
            <a:pPr/>
            <a:r>
              <a:t>Pores</a:t>
            </a:r>
          </a:p>
        </p:txBody>
      </p:sp>
      <p:sp>
        <p:nvSpPr>
          <p:cNvPr id="978" name="Shape 978"/>
          <p:cNvSpPr/>
          <p:nvPr/>
        </p:nvSpPr>
        <p:spPr>
          <a:xfrm>
            <a:off x="7877385" y="2892213"/>
            <a:ext cx="714091" cy="5643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latin typeface="Arial"/>
                <a:ea typeface="Arial"/>
                <a:cs typeface="Arial"/>
                <a:sym typeface="Arial"/>
              </a:defRPr>
            </a:pPr>
            <a:r>
              <a:t>Pore-</a:t>
            </a:r>
            <a:br/>
            <a:r>
              <a:t>forming</a:t>
            </a:r>
            <a:br/>
            <a:r>
              <a:t>proteins</a:t>
            </a:r>
          </a:p>
        </p:txBody>
      </p:sp>
      <p:sp>
        <p:nvSpPr>
          <p:cNvPr id="979" name="Shape 979"/>
          <p:cNvSpPr/>
          <p:nvPr/>
        </p:nvSpPr>
        <p:spPr>
          <a:xfrm>
            <a:off x="6303714" y="3095412"/>
            <a:ext cx="205460" cy="553157"/>
          </a:xfrm>
          <a:prstGeom prst="line">
            <a:avLst/>
          </a:prstGeom>
          <a:ln w="25400">
            <a:solidFill>
              <a:srgbClr val="000000"/>
            </a:solidFill>
          </a:ln>
        </p:spPr>
        <p:txBody>
          <a:bodyPr lIns="45718" tIns="45718" rIns="45718" bIns="45718"/>
          <a:lstStyle/>
          <a:p>
            <a:pPr/>
          </a:p>
        </p:txBody>
      </p:sp>
      <p:sp>
        <p:nvSpPr>
          <p:cNvPr id="980" name="Shape 980"/>
          <p:cNvSpPr/>
          <p:nvPr/>
        </p:nvSpPr>
        <p:spPr>
          <a:xfrm>
            <a:off x="6303714" y="3099928"/>
            <a:ext cx="559931" cy="198687"/>
          </a:xfrm>
          <a:prstGeom prst="line">
            <a:avLst/>
          </a:prstGeom>
          <a:ln w="25400">
            <a:solidFill>
              <a:srgbClr val="000000"/>
            </a:solidFill>
          </a:ln>
        </p:spPr>
        <p:txBody>
          <a:bodyPr lIns="45718" tIns="45718" rIns="45718" bIns="45718"/>
          <a:lstStyle/>
          <a:p>
            <a:pPr/>
          </a:p>
        </p:txBody>
      </p:sp>
      <p:sp>
        <p:nvSpPr>
          <p:cNvPr id="981" name="Shape 981"/>
          <p:cNvSpPr/>
          <p:nvPr/>
        </p:nvSpPr>
        <p:spPr>
          <a:xfrm flipV="1">
            <a:off x="7550008" y="3052515"/>
            <a:ext cx="295771" cy="379309"/>
          </a:xfrm>
          <a:prstGeom prst="line">
            <a:avLst/>
          </a:prstGeom>
          <a:ln w="25400">
            <a:solidFill>
              <a:srgbClr val="000000"/>
            </a:solidFill>
          </a:ln>
        </p:spPr>
        <p:txBody>
          <a:bodyPr lIns="45718" tIns="45718" rIns="45718" bIns="45718"/>
          <a:lstStyle/>
          <a:p>
            <a:pPr/>
          </a:p>
        </p:txBody>
      </p:sp>
      <p:sp>
        <p:nvSpPr>
          <p:cNvPr id="982" name="Shape 982"/>
          <p:cNvSpPr/>
          <p:nvPr/>
        </p:nvSpPr>
        <p:spPr>
          <a:xfrm flipH="1">
            <a:off x="7597423" y="3052515"/>
            <a:ext cx="248356" cy="697655"/>
          </a:xfrm>
          <a:prstGeom prst="line">
            <a:avLst/>
          </a:prstGeom>
          <a:ln w="25400">
            <a:solidFill>
              <a:srgbClr val="000000"/>
            </a:solidFill>
          </a:ln>
        </p:spPr>
        <p:txBody>
          <a:bodyPr lIns="45718" tIns="45718" rIns="45718" bIns="45718"/>
          <a:lstStyle/>
          <a:p>
            <a:pPr/>
          </a:p>
        </p:txBody>
      </p:sp>
      <p:sp>
        <p:nvSpPr>
          <p:cNvPr id="983" name="Shape 983"/>
          <p:cNvSpPr/>
          <p:nvPr/>
        </p:nvSpPr>
        <p:spPr>
          <a:xfrm>
            <a:off x="7741919" y="5574453"/>
            <a:ext cx="277708" cy="349958"/>
          </a:xfrm>
          <a:prstGeom prst="line">
            <a:avLst/>
          </a:prstGeom>
          <a:ln w="25400">
            <a:solidFill>
              <a:srgbClr val="000000"/>
            </a:solidFill>
          </a:ln>
        </p:spPr>
        <p:txBody>
          <a:bodyPr lIns="45718" tIns="45718" rIns="45718" bIns="45718"/>
          <a:lstStyle/>
          <a:p>
            <a:pPr/>
          </a:p>
        </p:txBody>
      </p:sp>
      <p:sp>
        <p:nvSpPr>
          <p:cNvPr id="984" name="Shape 984"/>
          <p:cNvSpPr/>
          <p:nvPr/>
        </p:nvSpPr>
        <p:spPr>
          <a:xfrm flipH="1" flipV="1">
            <a:off x="7893191" y="5353191"/>
            <a:ext cx="126437" cy="577993"/>
          </a:xfrm>
          <a:prstGeom prst="line">
            <a:avLst/>
          </a:prstGeom>
          <a:ln w="25400">
            <a:solidFill>
              <a:srgbClr val="000000"/>
            </a:solidFill>
          </a:ln>
        </p:spPr>
        <p:txBody>
          <a:bodyPr lIns="45718" tIns="45718" rIns="45718" bIns="45718"/>
          <a:lstStyle/>
          <a:p>
            <a:pPr/>
          </a:p>
        </p:txBody>
      </p:sp>
      <p:sp>
        <p:nvSpPr>
          <p:cNvPr id="985" name="Shape 985"/>
          <p:cNvSpPr/>
          <p:nvPr/>
        </p:nvSpPr>
        <p:spPr>
          <a:xfrm>
            <a:off x="9347199" y="6258559"/>
            <a:ext cx="2532114" cy="6038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400">
                <a:latin typeface="Arial Black"/>
                <a:ea typeface="Arial Black"/>
                <a:cs typeface="Arial Black"/>
                <a:sym typeface="Arial Black"/>
              </a:defRPr>
            </a:pPr>
            <a:r>
              <a:t>3.</a:t>
            </a:r>
            <a:r>
              <a:rPr b="1">
                <a:latin typeface="Arial"/>
                <a:ea typeface="Arial"/>
                <a:cs typeface="Arial"/>
                <a:sym typeface="Arial"/>
              </a:rPr>
              <a:t> Infected cell breaks up into</a:t>
            </a:r>
            <a:br>
              <a:rPr b="1">
                <a:latin typeface="Arial"/>
                <a:ea typeface="Arial"/>
                <a:cs typeface="Arial"/>
                <a:sym typeface="Arial"/>
              </a:rPr>
            </a:br>
            <a:r>
              <a:rPr b="1">
                <a:latin typeface="Arial"/>
                <a:ea typeface="Arial"/>
                <a:cs typeface="Arial"/>
                <a:sym typeface="Arial"/>
              </a:rPr>
              <a:t>fragments. Phagocytic cells</a:t>
            </a:r>
            <a:br>
              <a:rPr b="1">
                <a:latin typeface="Arial"/>
                <a:ea typeface="Arial"/>
                <a:cs typeface="Arial"/>
                <a:sym typeface="Arial"/>
              </a:rPr>
            </a:br>
            <a:r>
              <a:rPr b="1">
                <a:latin typeface="Arial"/>
                <a:ea typeface="Arial"/>
                <a:cs typeface="Arial"/>
                <a:sym typeface="Arial"/>
              </a:rPr>
              <a:t>consume the fragments. </a:t>
            </a:r>
          </a:p>
        </p:txBody>
      </p:sp>
      <p:sp>
        <p:nvSpPr>
          <p:cNvPr id="986" name="Shape 986"/>
          <p:cNvSpPr/>
          <p:nvPr/>
        </p:nvSpPr>
        <p:spPr>
          <a:xfrm>
            <a:off x="11198576" y="3404728"/>
            <a:ext cx="105996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400">
                <a:latin typeface="Arial"/>
                <a:ea typeface="Arial"/>
                <a:cs typeface="Arial"/>
                <a:sym typeface="Arial"/>
              </a:defRPr>
            </a:lvl1pPr>
          </a:lstStyle>
          <a:p>
            <a:pPr/>
            <a:r>
              <a:t>Macrophage</a:t>
            </a:r>
          </a:p>
        </p:txBody>
      </p:sp>
    </p:spTree>
  </p:cSld>
  <p:clrMapOvr>
    <a:masterClrMapping/>
  </p:clrMapOvr>
  <p:transition xmlns:p14="http://schemas.microsoft.com/office/powerpoint/2010/main" spd="med" advClick="1" p14:dur="1000"/>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0" name="Shape 990"/>
          <p:cNvSpPr/>
          <p:nvPr/>
        </p:nvSpPr>
        <p:spPr>
          <a:xfrm>
            <a:off x="90309" y="219004"/>
            <a:ext cx="12128786" cy="6239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0">
              <a:defRPr b="1" sz="4400">
                <a:solidFill>
                  <a:srgbClr val="9D002D"/>
                </a:solidFill>
                <a:latin typeface="Times New Roman"/>
                <a:ea typeface="Times New Roman"/>
                <a:cs typeface="Times New Roman"/>
                <a:sym typeface="Times New Roman"/>
              </a:defRPr>
            </a:lvl1pPr>
          </a:lstStyle>
          <a:p>
            <a:pPr/>
            <a:r>
              <a:t>Adaptive Immunity </a:t>
            </a:r>
          </a:p>
        </p:txBody>
      </p:sp>
      <p:sp>
        <p:nvSpPr>
          <p:cNvPr id="991" name="Shape 991"/>
          <p:cNvSpPr/>
          <p:nvPr/>
        </p:nvSpPr>
        <p:spPr>
          <a:xfrm>
            <a:off x="216745" y="1300478"/>
            <a:ext cx="12553246" cy="6776"/>
          </a:xfrm>
          <a:prstGeom prst="line">
            <a:avLst/>
          </a:prstGeom>
          <a:ln w="101600">
            <a:solidFill>
              <a:srgbClr val="EFC335"/>
            </a:solidFill>
          </a:ln>
        </p:spPr>
        <p:txBody>
          <a:bodyPr lIns="45718" tIns="45718" rIns="45718" bIns="45718"/>
          <a:lstStyle/>
          <a:p>
            <a:pPr/>
          </a:p>
        </p:txBody>
      </p:sp>
      <p:pic>
        <p:nvPicPr>
          <p:cNvPr id="992" name="image28.png">
            <a:hlinkClick r:id="rId2" invalidUrl="" action="" tgtFrame="" tooltip="" history="1" highlightClick="0" endSnd="0"/>
          </p:cNvPr>
          <p:cNvPicPr>
            <a:picLocks noChangeAspect="1"/>
          </p:cNvPicPr>
          <p:nvPr/>
        </p:nvPicPr>
        <p:blipFill>
          <a:blip r:embed="rId3">
            <a:extLst/>
          </a:blip>
          <a:stretch>
            <a:fillRect/>
          </a:stretch>
        </p:blipFill>
        <p:spPr>
          <a:xfrm>
            <a:off x="2555804" y="4305582"/>
            <a:ext cx="1797193" cy="889566"/>
          </a:xfrm>
          <a:prstGeom prst="rect">
            <a:avLst/>
          </a:prstGeom>
          <a:ln w="12700">
            <a:miter lim="400000"/>
          </a:ln>
        </p:spPr>
      </p:pic>
      <p:sp>
        <p:nvSpPr>
          <p:cNvPr id="993" name="Shape 993"/>
          <p:cNvSpPr/>
          <p:nvPr/>
        </p:nvSpPr>
        <p:spPr>
          <a:xfrm>
            <a:off x="4420728" y="4497492"/>
            <a:ext cx="5183110" cy="498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2400">
                <a:latin typeface="Tahoma"/>
                <a:ea typeface="Tahoma"/>
                <a:cs typeface="Tahoma"/>
                <a:sym typeface="Tahoma"/>
              </a:defRPr>
            </a:lvl1pPr>
          </a:lstStyle>
          <a:p>
            <a:pPr/>
            <a:r>
              <a:t>BLAST Animation: Adaptive Immunity</a:t>
            </a:r>
          </a:p>
        </p:txBody>
      </p:sp>
    </p:spTree>
  </p:cSld>
  <p:clrMapOvr>
    <a:masterClrMapping/>
  </p:clrMapOvr>
  <p:transition xmlns:p14="http://schemas.microsoft.com/office/powerpoint/2010/main" spd="med" advClick="1" p14:dur="1000"/>
</p:sld>
</file>

<file path=ppt/slides/slide1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95" name="Shape 995"/>
          <p:cNvSpPr/>
          <p:nvPr>
            <p:ph type="title" idx="4294967295"/>
          </p:nvPr>
        </p:nvSpPr>
        <p:spPr>
          <a:xfrm>
            <a:off x="90309" y="273191"/>
            <a:ext cx="12652590" cy="1280162"/>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The Immune System Rejects Foreign Tissues and Organs during Transplants</a:t>
            </a:r>
          </a:p>
        </p:txBody>
      </p:sp>
      <p:sp>
        <p:nvSpPr>
          <p:cNvPr id="996" name="Shape 996"/>
          <p:cNvSpPr/>
          <p:nvPr>
            <p:ph type="body" idx="4294967295"/>
          </p:nvPr>
        </p:nvSpPr>
        <p:spPr>
          <a:xfrm>
            <a:off x="205456" y="2171982"/>
            <a:ext cx="12480999" cy="7369386"/>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Transplanted tissues and organs contain antigens that are recognized as foreign, and an immune response is mounted, leading to rejection of the organ and the possible death of the patient</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To prevent strong immune reactions, physicians do two things: </a:t>
            </a:r>
            <a:endParaRPr sz="2800"/>
          </a:p>
          <a:p>
            <a:pPr lvl="1" marL="959337" indent="-527538" defTabSz="1300480">
              <a:spcBef>
                <a:spcPts val="800"/>
              </a:spcBef>
              <a:buClr>
                <a:srgbClr val="000000"/>
              </a:buClr>
              <a:buSzPct val="100000"/>
              <a:buAutoNum type="arabicPeriod" startAt="1"/>
              <a:defRPr>
                <a:latin typeface="Arial"/>
                <a:ea typeface="Arial"/>
                <a:cs typeface="Arial"/>
                <a:sym typeface="Arial"/>
              </a:defRPr>
            </a:pPr>
            <a:r>
              <a:t>Obtain the organ to be transplanted from a sibling or other donor whose MHC proteins are extremely similar to those of the recipient</a:t>
            </a:r>
          </a:p>
          <a:p>
            <a:pPr lvl="1" marL="959337" indent="-527538" defTabSz="1300480">
              <a:spcBef>
                <a:spcPts val="800"/>
              </a:spcBef>
              <a:buClr>
                <a:srgbClr val="000000"/>
              </a:buClr>
              <a:buSzPct val="100000"/>
              <a:buAutoNum type="arabicPeriod" startAt="1"/>
              <a:defRPr>
                <a:latin typeface="Arial"/>
                <a:ea typeface="Arial"/>
                <a:cs typeface="Arial"/>
                <a:sym typeface="Arial"/>
              </a:defRPr>
            </a:pPr>
            <a:r>
              <a:t>Treat the recipient with drugs that suppress the immune response</a:t>
            </a:r>
          </a:p>
        </p:txBody>
      </p:sp>
      <p:sp>
        <p:nvSpPr>
          <p:cNvPr id="997" name="Shape 997"/>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99" name="Shape 999"/>
          <p:cNvSpPr/>
          <p:nvPr>
            <p:ph type="title" idx="4294967295"/>
          </p:nvPr>
        </p:nvSpPr>
        <p:spPr>
          <a:xfrm>
            <a:off x="97083" y="277706"/>
            <a:ext cx="12480998" cy="1169530"/>
          </a:xfrm>
          <a:prstGeom prst="rect">
            <a:avLst/>
          </a:prstGeom>
        </p:spPr>
        <p:txBody>
          <a:bodyPr lIns="0" tIns="0" rIns="0" bIns="0" anchor="t"/>
          <a:lstStyle>
            <a:lvl1pPr algn="l" defTabSz="1274469">
              <a:lnSpc>
                <a:spcPct val="90000"/>
              </a:lnSpc>
              <a:defRPr b="1" sz="4300">
                <a:solidFill>
                  <a:srgbClr val="9D002D"/>
                </a:solidFill>
                <a:latin typeface="Times New Roman"/>
                <a:ea typeface="Times New Roman"/>
                <a:cs typeface="Times New Roman"/>
                <a:sym typeface="Times New Roman"/>
              </a:defRPr>
            </a:lvl1pPr>
          </a:lstStyle>
          <a:p>
            <a:pPr/>
            <a:r>
              <a:t>Responding to Future Infections: Immunological Memory</a:t>
            </a:r>
          </a:p>
        </p:txBody>
      </p:sp>
      <p:sp>
        <p:nvSpPr>
          <p:cNvPr id="1000" name="Shape 1000"/>
          <p:cNvSpPr/>
          <p:nvPr>
            <p:ph type="body" idx="4294967295"/>
          </p:nvPr>
        </p:nvSpPr>
        <p:spPr>
          <a:xfrm>
            <a:off x="205456" y="2162950"/>
            <a:ext cx="12480999" cy="5933442"/>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Activated B cells and T cells produce specialized daughter cells called </a:t>
            </a:r>
            <a:r>
              <a:rPr b="1"/>
              <a:t>memory cells</a:t>
            </a:r>
            <a:r>
              <a:t> that do not participate in the </a:t>
            </a:r>
            <a:r>
              <a:rPr b="1"/>
              <a:t>primary immune response</a:t>
            </a:r>
            <a:endParaRPr b="1"/>
          </a:p>
          <a:p>
            <a:pPr lvl="1" marL="836245" indent="-404446" defTabSz="1300480">
              <a:spcBef>
                <a:spcPts val="800"/>
              </a:spcBef>
              <a:buClr>
                <a:srgbClr val="9D002D"/>
              </a:buClr>
              <a:buSzPct val="100000"/>
              <a:buChar char="–"/>
              <a:defRPr>
                <a:latin typeface="Arial"/>
                <a:ea typeface="Arial"/>
                <a:cs typeface="Arial"/>
                <a:sym typeface="Arial"/>
              </a:defRPr>
            </a:pPr>
            <a:r>
              <a:t>This system is known as </a:t>
            </a:r>
            <a:r>
              <a:rPr b="1"/>
              <a:t>immunological memory</a:t>
            </a:r>
            <a:endParaRPr b="1"/>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Memory cells provide for a </a:t>
            </a:r>
            <a:r>
              <a:rPr b="1"/>
              <a:t>secondary immune response</a:t>
            </a:r>
            <a:r>
              <a:t> if the same antigen enters the body again </a:t>
            </a:r>
          </a:p>
        </p:txBody>
      </p:sp>
      <p:sp>
        <p:nvSpPr>
          <p:cNvPr id="1001" name="Shape 1001"/>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03" name="Shape 1003"/>
          <p:cNvSpPr/>
          <p:nvPr>
            <p:ph type="title" idx="4294967295"/>
          </p:nvPr>
        </p:nvSpPr>
        <p:spPr>
          <a:xfrm>
            <a:off x="97083" y="277706"/>
            <a:ext cx="12480998" cy="1169530"/>
          </a:xfrm>
          <a:prstGeom prst="rect">
            <a:avLst/>
          </a:prstGeom>
        </p:spPr>
        <p:txBody>
          <a:bodyPr lIns="0" tIns="0" rIns="0" bIns="0" anchor="t"/>
          <a:lstStyle>
            <a:lvl1pPr algn="l" defTabSz="1274469">
              <a:lnSpc>
                <a:spcPct val="90000"/>
              </a:lnSpc>
              <a:defRPr b="1" sz="4300">
                <a:solidFill>
                  <a:srgbClr val="9D002D"/>
                </a:solidFill>
                <a:latin typeface="Times New Roman"/>
                <a:ea typeface="Times New Roman"/>
                <a:cs typeface="Times New Roman"/>
                <a:sym typeface="Times New Roman"/>
              </a:defRPr>
            </a:lvl1pPr>
          </a:lstStyle>
          <a:p>
            <a:pPr/>
            <a:r>
              <a:t>Responding to Future Infections: Immunological Memory</a:t>
            </a:r>
          </a:p>
        </p:txBody>
      </p:sp>
      <p:sp>
        <p:nvSpPr>
          <p:cNvPr id="1004" name="Shape 1004"/>
          <p:cNvSpPr/>
          <p:nvPr>
            <p:ph type="body" idx="4294967295"/>
          </p:nvPr>
        </p:nvSpPr>
        <p:spPr>
          <a:xfrm>
            <a:off x="205456" y="2162950"/>
            <a:ext cx="12480999" cy="7197798"/>
          </a:xfrm>
          <a:prstGeom prst="rect">
            <a:avLst/>
          </a:prstGeom>
        </p:spPr>
        <p:txBody>
          <a:bodyPr lIns="0" tIns="0" rIns="0" bIns="0" anchor="t"/>
          <a:lstStyle>
            <a:lvl1pPr marL="379184" indent="-379184" defTabSz="1300480">
              <a:spcBef>
                <a:spcPts val="900"/>
              </a:spcBef>
              <a:buClr>
                <a:srgbClr val="9D002D"/>
              </a:buClr>
              <a:buSzPct val="100000"/>
              <a:buFont typeface="Wingdings"/>
              <a:buChar char="▪"/>
              <a:defRPr sz="3800">
                <a:latin typeface="Arial"/>
                <a:ea typeface="Arial"/>
                <a:cs typeface="Arial"/>
                <a:sym typeface="Arial"/>
              </a:defRPr>
            </a:lvl1pPr>
            <a:lvl2pPr marL="836245" indent="-404446" defTabSz="1300480">
              <a:spcBef>
                <a:spcPts val="800"/>
              </a:spcBef>
              <a:buClr>
                <a:srgbClr val="9D002D"/>
              </a:buClr>
              <a:buSzPct val="100000"/>
              <a:buChar char="–"/>
              <a:defRPr>
                <a:latin typeface="Arial"/>
                <a:ea typeface="Arial"/>
                <a:cs typeface="Arial"/>
                <a:sym typeface="Arial"/>
              </a:defRPr>
            </a:lvl2pPr>
          </a:lstStyle>
          <a:p>
            <a:pPr/>
            <a:r>
              <a:t>Circulating memory T and B cells increase the likelihood that lymphocytes with the correct antigen-specific receptors will find the antigen and activate quickly </a:t>
            </a:r>
          </a:p>
          <a:p>
            <a:pPr lvl="1"/>
            <a:r>
              <a:t>Therefore, the secondary response is faster and more efficient than the primary response</a:t>
            </a:r>
          </a:p>
        </p:txBody>
      </p:sp>
      <p:sp>
        <p:nvSpPr>
          <p:cNvPr id="1005" name="Shape 1005"/>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231" name="image2.jpeg"/>
          <p:cNvPicPr>
            <a:picLocks noChangeAspect="1"/>
          </p:cNvPicPr>
          <p:nvPr/>
        </p:nvPicPr>
        <p:blipFill>
          <a:blip r:embed="rId2">
            <a:extLst/>
          </a:blip>
          <a:stretch>
            <a:fillRect/>
          </a:stretch>
        </p:blipFill>
        <p:spPr>
          <a:xfrm>
            <a:off x="774700" y="1003300"/>
            <a:ext cx="8077200" cy="1574800"/>
          </a:xfrm>
          <a:prstGeom prst="rect">
            <a:avLst/>
          </a:prstGeom>
          <a:ln w="12700">
            <a:miter lim="400000"/>
          </a:ln>
        </p:spPr>
      </p:pic>
      <p:pic>
        <p:nvPicPr>
          <p:cNvPr id="232" name="image6.jpeg"/>
          <p:cNvPicPr>
            <a:picLocks noChangeAspect="1"/>
          </p:cNvPicPr>
          <p:nvPr/>
        </p:nvPicPr>
        <p:blipFill>
          <a:blip r:embed="rId3">
            <a:extLst/>
          </a:blip>
          <a:stretch>
            <a:fillRect/>
          </a:stretch>
        </p:blipFill>
        <p:spPr>
          <a:xfrm>
            <a:off x="2857500" y="2704905"/>
            <a:ext cx="7289800" cy="6832796"/>
          </a:xfrm>
          <a:prstGeom prst="rect">
            <a:avLst/>
          </a:prstGeom>
          <a:ln w="12700">
            <a:miter lim="400000"/>
          </a:ln>
        </p:spPr>
      </p:pic>
      <p:pic>
        <p:nvPicPr>
          <p:cNvPr id="233" name="image8.png"/>
          <p:cNvPicPr>
            <a:picLocks noChangeAspect="1"/>
          </p:cNvPicPr>
          <p:nvPr/>
        </p:nvPicPr>
        <p:blipFill>
          <a:blip r:embed="rId4">
            <a:extLst/>
          </a:blip>
          <a:stretch>
            <a:fillRect/>
          </a:stretch>
        </p:blipFill>
        <p:spPr>
          <a:xfrm>
            <a:off x="6400800" y="5956300"/>
            <a:ext cx="3784600" cy="3644900"/>
          </a:xfrm>
          <a:prstGeom prst="rect">
            <a:avLst/>
          </a:prstGeom>
          <a:ln w="12700">
            <a:miter lim="400000"/>
          </a:ln>
        </p:spPr>
      </p:pic>
      <p:sp>
        <p:nvSpPr>
          <p:cNvPr id="234" name="Shape 234"/>
          <p:cNvSpPr/>
          <p:nvPr/>
        </p:nvSpPr>
        <p:spPr>
          <a:xfrm>
            <a:off x="10585294" y="4768850"/>
            <a:ext cx="2186956" cy="1346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latin typeface="Gill Sans"/>
                <a:ea typeface="Gill Sans"/>
                <a:cs typeface="Gill Sans"/>
                <a:sym typeface="Gill Sans"/>
              </a:defRPr>
            </a:pPr>
            <a:r>
              <a:t>resource</a:t>
            </a:r>
          </a:p>
          <a:p>
            <a:pPr>
              <a:defRPr sz="4200">
                <a:latin typeface="Gill Sans"/>
                <a:ea typeface="Gill Sans"/>
                <a:cs typeface="Gill Sans"/>
                <a:sym typeface="Gill Sans"/>
              </a:defRPr>
            </a:pPr>
            <a:r>
              <a:t>allocation</a:t>
            </a:r>
          </a:p>
        </p:txBody>
      </p:sp>
    </p:spTree>
  </p:cSld>
  <p:clrMapOvr>
    <a:masterClrMapping/>
  </p:clrMapOvr>
  <p:transition xmlns:p14="http://schemas.microsoft.com/office/powerpoint/2010/main" spd="med" advClick="1" p14:dur="1000"/>
</p:sld>
</file>

<file path=ppt/slides/slide13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07" name="Shape 1007"/>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Secondary Response Is Strong and Fast</a:t>
            </a:r>
          </a:p>
        </p:txBody>
      </p:sp>
      <p:sp>
        <p:nvSpPr>
          <p:cNvPr id="1008" name="Shape 1008"/>
          <p:cNvSpPr/>
          <p:nvPr>
            <p:ph type="body" idx="4294967295"/>
          </p:nvPr>
        </p:nvSpPr>
        <p:spPr>
          <a:xfrm>
            <a:off x="205456" y="1819768"/>
            <a:ext cx="12480999" cy="7667415"/>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ability of memory B-cell receptors to bind to the antigen’s epitope results in a process called </a:t>
            </a:r>
            <a:r>
              <a:rPr b="1"/>
              <a:t>somatic hypermutation</a:t>
            </a:r>
            <a:r>
              <a:t>, which fine-tunes the immune response</a:t>
            </a:r>
            <a:endParaRPr b="1"/>
          </a:p>
          <a:p>
            <a:pPr lvl="1" marL="836245" indent="-404446" defTabSz="1300480">
              <a:spcBef>
                <a:spcPts val="800"/>
              </a:spcBef>
              <a:buClr>
                <a:srgbClr val="9D002D"/>
              </a:buClr>
              <a:buSzPct val="100000"/>
              <a:buChar char="–"/>
              <a:defRPr>
                <a:latin typeface="Arial"/>
                <a:ea typeface="Arial"/>
                <a:cs typeface="Arial"/>
                <a:sym typeface="Arial"/>
              </a:defRPr>
            </a:pPr>
            <a:r>
              <a:t>Memory B cells with receptors that bind best to the antigen’s epitope live and produce daughter cells; those that bind to the antigen less effectively die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antibodies that result from somatic hypermutation are better fitting than the antibodies produced by plasma cells during the primary immune response </a:t>
            </a:r>
          </a:p>
        </p:txBody>
      </p:sp>
      <p:sp>
        <p:nvSpPr>
          <p:cNvPr id="1009" name="Shape 100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011" name="image32.jpeg"/>
          <p:cNvPicPr>
            <a:picLocks noChangeAspect="1"/>
          </p:cNvPicPr>
          <p:nvPr/>
        </p:nvPicPr>
        <p:blipFill>
          <a:blip r:embed="rId3">
            <a:extLst/>
          </a:blip>
          <a:srcRect l="0" t="0" r="0" b="2590"/>
          <a:stretch>
            <a:fillRect/>
          </a:stretch>
        </p:blipFill>
        <p:spPr>
          <a:xfrm>
            <a:off x="422203" y="259644"/>
            <a:ext cx="12158136" cy="8994987"/>
          </a:xfrm>
          <a:prstGeom prst="rect">
            <a:avLst/>
          </a:prstGeom>
          <a:ln w="12700">
            <a:miter lim="400000"/>
          </a:ln>
        </p:spPr>
      </p:pic>
      <p:sp>
        <p:nvSpPr>
          <p:cNvPr id="1012" name="Shape 1012"/>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51.17</a:t>
            </a:r>
          </a:p>
        </p:txBody>
      </p:sp>
      <p:sp>
        <p:nvSpPr>
          <p:cNvPr id="1013" name="Shape 1013"/>
          <p:cNvSpPr/>
          <p:nvPr/>
        </p:nvSpPr>
        <p:spPr>
          <a:xfrm>
            <a:off x="2436141" y="657012"/>
            <a:ext cx="4418808"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latin typeface="Arial"/>
                <a:ea typeface="Arial"/>
                <a:cs typeface="Arial"/>
                <a:sym typeface="Arial"/>
              </a:defRPr>
            </a:lvl1pPr>
          </a:lstStyle>
          <a:p>
            <a:pPr/>
            <a:r>
              <a:t>Initial exposure to antigen</a:t>
            </a:r>
          </a:p>
        </p:txBody>
      </p:sp>
      <p:sp>
        <p:nvSpPr>
          <p:cNvPr id="1014" name="Shape 1014"/>
          <p:cNvSpPr/>
          <p:nvPr/>
        </p:nvSpPr>
        <p:spPr>
          <a:xfrm>
            <a:off x="7588391" y="668301"/>
            <a:ext cx="4774581"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latin typeface="Arial"/>
                <a:ea typeface="Arial"/>
                <a:cs typeface="Arial"/>
                <a:sym typeface="Arial"/>
              </a:defRPr>
            </a:lvl1pPr>
          </a:lstStyle>
          <a:p>
            <a:pPr/>
            <a:r>
              <a:t>Second exposure to antigen</a:t>
            </a:r>
          </a:p>
        </p:txBody>
      </p:sp>
      <p:sp>
        <p:nvSpPr>
          <p:cNvPr id="1015" name="Shape 1015"/>
          <p:cNvSpPr/>
          <p:nvPr/>
        </p:nvSpPr>
        <p:spPr>
          <a:xfrm>
            <a:off x="6789136" y="2569350"/>
            <a:ext cx="2088308" cy="152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800">
                <a:latin typeface="Arial Black"/>
                <a:ea typeface="Arial Black"/>
                <a:cs typeface="Arial Black"/>
                <a:sym typeface="Arial Black"/>
              </a:defRPr>
            </a:pPr>
            <a:r>
              <a:t>Secondary</a:t>
            </a:r>
            <a:br/>
            <a:r>
              <a:t>immune</a:t>
            </a:r>
            <a:br/>
            <a:r>
              <a:t>response</a:t>
            </a:r>
          </a:p>
        </p:txBody>
      </p:sp>
      <p:sp>
        <p:nvSpPr>
          <p:cNvPr id="1016" name="Shape 1016"/>
          <p:cNvSpPr/>
          <p:nvPr/>
        </p:nvSpPr>
        <p:spPr>
          <a:xfrm>
            <a:off x="2766155" y="5303520"/>
            <a:ext cx="3194001" cy="1016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sz="2800">
                <a:latin typeface="Arial Black"/>
                <a:ea typeface="Arial Black"/>
                <a:cs typeface="Arial Black"/>
                <a:sym typeface="Arial Black"/>
              </a:defRPr>
            </a:pPr>
            <a:r>
              <a:t>Primary immune</a:t>
            </a:r>
            <a:br/>
            <a:r>
              <a:t>response</a:t>
            </a:r>
          </a:p>
        </p:txBody>
      </p:sp>
      <p:sp>
        <p:nvSpPr>
          <p:cNvPr id="1017" name="Shape 1017"/>
          <p:cNvSpPr/>
          <p:nvPr/>
        </p:nvSpPr>
        <p:spPr>
          <a:xfrm>
            <a:off x="4867768" y="8796301"/>
            <a:ext cx="5245125" cy="508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800">
                <a:latin typeface="Arial Black"/>
                <a:ea typeface="Arial Black"/>
                <a:cs typeface="Arial Black"/>
                <a:sym typeface="Arial Black"/>
              </a:defRPr>
            </a:lvl1pPr>
          </a:lstStyle>
          <a:p>
            <a:pPr/>
            <a:r>
              <a:t>Time (days after exposure)</a:t>
            </a:r>
          </a:p>
        </p:txBody>
      </p:sp>
      <p:sp>
        <p:nvSpPr>
          <p:cNvPr id="1018" name="Shape 1018"/>
          <p:cNvSpPr/>
          <p:nvPr/>
        </p:nvSpPr>
        <p:spPr>
          <a:xfrm rot="16200000">
            <a:off x="-947822" y="3898054"/>
            <a:ext cx="3747022" cy="1016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sz="2800">
                <a:latin typeface="Arial Black"/>
                <a:ea typeface="Arial Black"/>
                <a:cs typeface="Arial Black"/>
                <a:sym typeface="Arial Black"/>
              </a:defRPr>
            </a:pPr>
            <a:r>
              <a:t>Antibodies in blood</a:t>
            </a:r>
            <a:br/>
            <a:r>
              <a:t>(arbitrary units)</a:t>
            </a:r>
          </a:p>
        </p:txBody>
      </p:sp>
      <p:sp>
        <p:nvSpPr>
          <p:cNvPr id="1019" name="Shape 1019"/>
          <p:cNvSpPr/>
          <p:nvPr/>
        </p:nvSpPr>
        <p:spPr>
          <a:xfrm>
            <a:off x="9491698" y="3346025"/>
            <a:ext cx="1712219" cy="8011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Response</a:t>
            </a:r>
            <a:br/>
            <a:r>
              <a:t>is larger</a:t>
            </a:r>
          </a:p>
        </p:txBody>
      </p:sp>
      <p:sp>
        <p:nvSpPr>
          <p:cNvPr id="1020" name="Shape 1020"/>
          <p:cNvSpPr/>
          <p:nvPr/>
        </p:nvSpPr>
        <p:spPr>
          <a:xfrm>
            <a:off x="10144194" y="7163927"/>
            <a:ext cx="1712219" cy="8011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Response</a:t>
            </a:r>
            <a:br/>
            <a:r>
              <a:t>is faster</a:t>
            </a:r>
          </a:p>
        </p:txBody>
      </p:sp>
      <p:sp>
        <p:nvSpPr>
          <p:cNvPr id="1021" name="Shape 1021"/>
          <p:cNvSpPr/>
          <p:nvPr/>
        </p:nvSpPr>
        <p:spPr>
          <a:xfrm>
            <a:off x="9489440" y="3298612"/>
            <a:ext cx="1817512" cy="2"/>
          </a:xfrm>
          <a:prstGeom prst="line">
            <a:avLst/>
          </a:prstGeom>
          <a:ln w="25400">
            <a:solidFill>
              <a:srgbClr val="808080"/>
            </a:solidFill>
          </a:ln>
        </p:spPr>
        <p:txBody>
          <a:bodyPr lIns="45718" tIns="45718" rIns="45718" bIns="45718"/>
          <a:lstStyle/>
          <a:p>
            <a:pPr/>
          </a:p>
        </p:txBody>
      </p:sp>
      <p:sp>
        <p:nvSpPr>
          <p:cNvPr id="1022" name="Shape 1022"/>
          <p:cNvSpPr/>
          <p:nvPr/>
        </p:nvSpPr>
        <p:spPr>
          <a:xfrm>
            <a:off x="9970345" y="7261013"/>
            <a:ext cx="2" cy="650242"/>
          </a:xfrm>
          <a:prstGeom prst="line">
            <a:avLst/>
          </a:prstGeom>
          <a:ln w="25400">
            <a:solidFill>
              <a:srgbClr val="808080"/>
            </a:solidFill>
          </a:ln>
        </p:spPr>
        <p:txBody>
          <a:bodyPr lIns="45718" tIns="45718" rIns="45718" bIns="45718"/>
          <a:lstStyle/>
          <a:p>
            <a:pPr/>
          </a:p>
        </p:txBody>
      </p:sp>
      <p:sp>
        <p:nvSpPr>
          <p:cNvPr id="1023" name="Shape 1023"/>
          <p:cNvSpPr/>
          <p:nvPr/>
        </p:nvSpPr>
        <p:spPr>
          <a:xfrm rot="2642245">
            <a:off x="9557698" y="2187414"/>
            <a:ext cx="1203434" cy="805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466" y="0"/>
                  <a:pt x="17996" y="8530"/>
                  <a:pt x="21600" y="21600"/>
                </a:cubicBezTo>
              </a:path>
            </a:pathLst>
          </a:custGeom>
          <a:ln w="25400">
            <a:solidFill>
              <a:srgbClr val="808080"/>
            </a:solidFill>
            <a:prstDash val="sysDot"/>
            <a:headEnd type="triangle"/>
          </a:ln>
        </p:spPr>
        <p:txBody>
          <a:bodyPr lIns="50800" tIns="50800" rIns="50800" bIns="50800" anchor="ctr"/>
          <a:lstStyle/>
          <a:p>
            <a:pPr algn="l" defTabSz="1300480">
              <a:defRPr sz="3400">
                <a:latin typeface="Arial"/>
                <a:ea typeface="Arial"/>
                <a:cs typeface="Arial"/>
                <a:sym typeface="Arial"/>
              </a:defRPr>
            </a:pPr>
          </a:p>
        </p:txBody>
      </p:sp>
      <p:sp>
        <p:nvSpPr>
          <p:cNvPr id="1024" name="Shape 1024"/>
          <p:cNvSpPr/>
          <p:nvPr/>
        </p:nvSpPr>
        <p:spPr>
          <a:xfrm rot="9305841">
            <a:off x="8693067" y="6958878"/>
            <a:ext cx="1147639" cy="803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536" y="584"/>
                  <a:pt x="17965" y="9013"/>
                  <a:pt x="21600" y="21600"/>
                </a:cubicBezTo>
              </a:path>
            </a:pathLst>
          </a:custGeom>
          <a:ln w="25400">
            <a:solidFill>
              <a:srgbClr val="808080"/>
            </a:solidFill>
            <a:prstDash val="sysDot"/>
            <a:tailEnd type="triangle"/>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028" name="image33.jpeg"/>
          <p:cNvPicPr>
            <a:picLocks noChangeAspect="1"/>
          </p:cNvPicPr>
          <p:nvPr/>
        </p:nvPicPr>
        <p:blipFill>
          <a:blip r:embed="rId3">
            <a:extLst/>
          </a:blip>
          <a:srcRect l="0" t="0" r="0" b="4777"/>
          <a:stretch>
            <a:fillRect/>
          </a:stretch>
        </p:blipFill>
        <p:spPr>
          <a:xfrm>
            <a:off x="422203" y="2418078"/>
            <a:ext cx="12158136" cy="4680377"/>
          </a:xfrm>
          <a:prstGeom prst="rect">
            <a:avLst/>
          </a:prstGeom>
          <a:ln w="12700">
            <a:miter lim="400000"/>
          </a:ln>
        </p:spPr>
      </p:pic>
      <p:sp>
        <p:nvSpPr>
          <p:cNvPr id="1029" name="Shape 1029"/>
          <p:cNvSpPr/>
          <p:nvPr>
            <p:ph type="title" idx="4294967295"/>
          </p:nvPr>
        </p:nvSpPr>
        <p:spPr>
          <a:xfrm>
            <a:off x="27092" y="-2"/>
            <a:ext cx="5764109"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Table 51.4</a:t>
            </a:r>
          </a:p>
        </p:txBody>
      </p:sp>
    </p:spTree>
  </p:cSld>
  <p:clrMapOvr>
    <a:masterClrMapping/>
  </p:clrMapOvr>
  <p:transition xmlns:p14="http://schemas.microsoft.com/office/powerpoint/2010/main" spd="med" advClick="1" p14:dur="1000"/>
</p:sld>
</file>

<file path=ppt/slides/slide13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33" name="Shape 1033"/>
          <p:cNvSpPr/>
          <p:nvPr/>
        </p:nvSpPr>
        <p:spPr>
          <a:xfrm>
            <a:off x="90309" y="219004"/>
            <a:ext cx="12128786" cy="6239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0">
              <a:defRPr b="1" sz="4400">
                <a:solidFill>
                  <a:srgbClr val="9D002D"/>
                </a:solidFill>
                <a:latin typeface="Times New Roman"/>
                <a:ea typeface="Times New Roman"/>
                <a:cs typeface="Times New Roman"/>
                <a:sym typeface="Times New Roman"/>
              </a:defRPr>
            </a:lvl1pPr>
          </a:lstStyle>
          <a:p>
            <a:pPr/>
            <a:r>
              <a:t>The Adaptive Immune Response</a:t>
            </a:r>
          </a:p>
        </p:txBody>
      </p:sp>
      <p:sp>
        <p:nvSpPr>
          <p:cNvPr id="1034" name="Shape 1034"/>
          <p:cNvSpPr/>
          <p:nvPr/>
        </p:nvSpPr>
        <p:spPr>
          <a:xfrm>
            <a:off x="216745" y="1300478"/>
            <a:ext cx="12553246" cy="6776"/>
          </a:xfrm>
          <a:prstGeom prst="line">
            <a:avLst/>
          </a:prstGeom>
          <a:ln w="101600">
            <a:solidFill>
              <a:srgbClr val="EFC335"/>
            </a:solidFill>
          </a:ln>
        </p:spPr>
        <p:txBody>
          <a:bodyPr lIns="45718" tIns="45718" rIns="45718" bIns="45718"/>
          <a:lstStyle/>
          <a:p>
            <a:pPr/>
          </a:p>
        </p:txBody>
      </p:sp>
      <p:pic>
        <p:nvPicPr>
          <p:cNvPr id="1035" name="image28.png">
            <a:hlinkClick r:id="rId2" invalidUrl="" action="" tgtFrame="" tooltip="" history="1" highlightClick="0" endSnd="0"/>
          </p:cNvPr>
          <p:cNvPicPr>
            <a:picLocks noChangeAspect="1"/>
          </p:cNvPicPr>
          <p:nvPr/>
        </p:nvPicPr>
        <p:blipFill>
          <a:blip r:embed="rId3">
            <a:extLst/>
          </a:blip>
          <a:stretch>
            <a:fillRect/>
          </a:stretch>
        </p:blipFill>
        <p:spPr>
          <a:xfrm>
            <a:off x="1901047" y="4305582"/>
            <a:ext cx="1797193" cy="889566"/>
          </a:xfrm>
          <a:prstGeom prst="rect">
            <a:avLst/>
          </a:prstGeom>
          <a:ln w="12700">
            <a:miter lim="400000"/>
          </a:ln>
        </p:spPr>
      </p:pic>
      <p:sp>
        <p:nvSpPr>
          <p:cNvPr id="1036" name="Shape 1036"/>
          <p:cNvSpPr/>
          <p:nvPr/>
        </p:nvSpPr>
        <p:spPr>
          <a:xfrm>
            <a:off x="3765972" y="4497492"/>
            <a:ext cx="6361679" cy="498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2400">
                <a:latin typeface="Tahoma"/>
                <a:ea typeface="Tahoma"/>
                <a:cs typeface="Tahoma"/>
                <a:sym typeface="Tahoma"/>
              </a:defRPr>
            </a:lvl1pPr>
          </a:lstStyle>
          <a:p>
            <a:pPr/>
            <a:r>
              <a:t>Web Activity: The Adaptive Immune Response</a:t>
            </a:r>
          </a:p>
        </p:txBody>
      </p:sp>
    </p:spTree>
  </p:cSld>
  <p:clrMapOvr>
    <a:masterClrMapping/>
  </p:clrMapOvr>
  <p:transition xmlns:p14="http://schemas.microsoft.com/office/powerpoint/2010/main" spd="med" advClick="1" p14:dur="1000"/>
</p:sld>
</file>

<file path=ppt/slides/slide1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38" name="Shape 1038"/>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Why Does Vaccination Work?</a:t>
            </a:r>
          </a:p>
        </p:txBody>
      </p:sp>
      <p:sp>
        <p:nvSpPr>
          <p:cNvPr id="1039" name="Shape 1039"/>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tabLst>
                <a:tab pos="1168400" algn="l"/>
              </a:tabLst>
              <a:defRPr sz="3800">
                <a:latin typeface="Arial"/>
                <a:ea typeface="Arial"/>
                <a:cs typeface="Arial"/>
                <a:sym typeface="Arial"/>
              </a:defRPr>
            </a:pPr>
            <a:r>
              <a:t>A </a:t>
            </a:r>
            <a:r>
              <a:rPr b="1"/>
              <a:t>vaccine </a:t>
            </a:r>
            <a:r>
              <a:t>contains antigens from a pathogen or a killed or weakened version of the pathogen itself </a:t>
            </a:r>
          </a:p>
          <a:p>
            <a:pPr marL="379184" indent="-379184" defTabSz="1300480">
              <a:spcBef>
                <a:spcPts val="900"/>
              </a:spcBef>
              <a:buClr>
                <a:srgbClr val="9D002D"/>
              </a:buClr>
              <a:buSzPct val="100000"/>
              <a:buFont typeface="Wingdings"/>
              <a:buChar char="▪"/>
              <a:tabLst>
                <a:tab pos="1168400" algn="l"/>
              </a:tabLst>
              <a:defRPr sz="3800">
                <a:latin typeface="Arial"/>
                <a:ea typeface="Arial"/>
                <a:cs typeface="Arial"/>
                <a:sym typeface="Arial"/>
              </a:defRPr>
            </a:pPr>
            <a:r>
              <a:t>There are three types of vaccines:</a:t>
            </a:r>
          </a:p>
          <a:p>
            <a:pPr lvl="1" marL="836245" indent="-404446" defTabSz="1300480">
              <a:spcBef>
                <a:spcPts val="800"/>
              </a:spcBef>
              <a:buClr>
                <a:srgbClr val="000000"/>
              </a:buClr>
              <a:buSzPct val="100000"/>
              <a:buAutoNum type="arabicPeriod" startAt="1"/>
              <a:tabLst>
                <a:tab pos="1168400" algn="l"/>
              </a:tabLst>
              <a:defRPr>
                <a:latin typeface="Arial"/>
                <a:ea typeface="Arial"/>
                <a:cs typeface="Arial"/>
                <a:sym typeface="Arial"/>
              </a:defRPr>
            </a:pPr>
            <a:r>
              <a:t> </a:t>
            </a:r>
            <a:r>
              <a:rPr b="1"/>
              <a:t>Subunit vaccines</a:t>
            </a:r>
            <a:r>
              <a:t>,</a:t>
            </a:r>
            <a:r>
              <a:rPr b="1"/>
              <a:t> </a:t>
            </a:r>
            <a:r>
              <a:t>such as those for hepatitis B</a:t>
            </a:r>
            <a:br/>
            <a:r>
              <a:t>	and influenza, consist of isolated viral proteins </a:t>
            </a:r>
          </a:p>
          <a:p>
            <a:pPr lvl="1" marL="836245" indent="-404446" defTabSz="1300480">
              <a:spcBef>
                <a:spcPts val="800"/>
              </a:spcBef>
              <a:buClr>
                <a:srgbClr val="000000"/>
              </a:buClr>
              <a:buSzPct val="100000"/>
              <a:buAutoNum type="arabicPeriod" startAt="1"/>
              <a:tabLst>
                <a:tab pos="1168400" algn="l"/>
              </a:tabLst>
              <a:defRPr>
                <a:latin typeface="Arial"/>
                <a:ea typeface="Arial"/>
                <a:cs typeface="Arial"/>
                <a:sym typeface="Arial"/>
              </a:defRPr>
            </a:pPr>
            <a:r>
              <a:t> </a:t>
            </a:r>
            <a:r>
              <a:rPr b="1"/>
              <a:t>Inactivated viruses</a:t>
            </a:r>
            <a:r>
              <a:t>,</a:t>
            </a:r>
            <a:r>
              <a:rPr b="1"/>
              <a:t> </a:t>
            </a:r>
            <a:r>
              <a:t>used in hepatitis A and polio, 	have been damaged by chemical treatments or 		exposure to ultraviolet light. They do not cause 		infections, but are antigenic</a:t>
            </a:r>
          </a:p>
        </p:txBody>
      </p:sp>
      <p:sp>
        <p:nvSpPr>
          <p:cNvPr id="1040" name="Shape 104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42" name="Shape 1042"/>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Why Does Vaccination Work?</a:t>
            </a:r>
          </a:p>
        </p:txBody>
      </p:sp>
      <p:sp>
        <p:nvSpPr>
          <p:cNvPr id="1043" name="Shape 1043"/>
          <p:cNvSpPr/>
          <p:nvPr>
            <p:ph type="body" idx="4294967295"/>
          </p:nvPr>
        </p:nvSpPr>
        <p:spPr>
          <a:xfrm>
            <a:off x="205456" y="1855893"/>
            <a:ext cx="12480999" cy="7215859"/>
          </a:xfrm>
          <a:prstGeom prst="rect">
            <a:avLst/>
          </a:prstGeom>
        </p:spPr>
        <p:txBody>
          <a:bodyPr lIns="0" tIns="0" rIns="0" bIns="0" anchor="t"/>
          <a:lstStyle/>
          <a:p>
            <a:pPr lvl="1" marL="836245" indent="-404446" defTabSz="1300480">
              <a:spcBef>
                <a:spcPts val="800"/>
              </a:spcBef>
              <a:buClr>
                <a:srgbClr val="000000"/>
              </a:buClr>
              <a:buSzPct val="100000"/>
              <a:buAutoNum type="arabicPeriod" startAt="3"/>
              <a:tabLst>
                <a:tab pos="1155700" algn="l"/>
              </a:tabLst>
              <a:defRPr>
                <a:latin typeface="Arial"/>
                <a:ea typeface="Arial"/>
                <a:cs typeface="Arial"/>
                <a:sym typeface="Arial"/>
              </a:defRPr>
            </a:pPr>
            <a:r>
              <a:t> </a:t>
            </a:r>
            <a:r>
              <a:rPr b="1"/>
              <a:t>Attenuated</a:t>
            </a:r>
            <a:r>
              <a:t>, or “</a:t>
            </a:r>
            <a:r>
              <a:rPr b="1"/>
              <a:t>live</a:t>
            </a:r>
            <a:r>
              <a:t>” </a:t>
            </a:r>
            <a:r>
              <a:rPr b="1"/>
              <a:t>viruses</a:t>
            </a:r>
            <a:r>
              <a:t> consist of complete 		virus particles that have lost the ability to grow rapidly 	in their normal host cells. The smallpox, polio, and 		measles vaccines consist of attenuated viruses</a:t>
            </a:r>
          </a:p>
          <a:p>
            <a:pPr marL="379184" indent="-379184"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After </a:t>
            </a:r>
            <a:r>
              <a:rPr b="1"/>
              <a:t>vaccination</a:t>
            </a:r>
            <a:r>
              <a:t> (inoculation with a vaccine), the body mounts a primary immune response that produces memory cells. If a second infection occurs later, these memory cells respond quickly and eliminate the threat before illness appears</a:t>
            </a:r>
          </a:p>
        </p:txBody>
      </p:sp>
      <p:sp>
        <p:nvSpPr>
          <p:cNvPr id="1044" name="Shape 104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46" name="Shape 1046"/>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Failure of the Immune System</a:t>
            </a:r>
          </a:p>
        </p:txBody>
      </p:sp>
      <p:sp>
        <p:nvSpPr>
          <p:cNvPr id="1047" name="Shape 1047"/>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Viruses such as influenza and the human immunodeficiency virus (HIV) mutate so rapidly that they present the immune system with a constantly changing array of epitopes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Memory cells that were effective during a previous infection by these viruses are unlikely to bind to the changed epitopes and trigger a response to a later infection </a:t>
            </a:r>
          </a:p>
          <a:p>
            <a:pPr lvl="1" marL="836245" indent="-404446" defTabSz="1300480">
              <a:spcBef>
                <a:spcPts val="800"/>
              </a:spcBef>
              <a:buClr>
                <a:srgbClr val="9D002D"/>
              </a:buClr>
              <a:buSzPct val="100000"/>
              <a:buChar char="–"/>
              <a:defRPr>
                <a:latin typeface="Arial"/>
                <a:ea typeface="Arial"/>
                <a:cs typeface="Arial"/>
                <a:sym typeface="Arial"/>
              </a:defRPr>
            </a:pPr>
            <a:r>
              <a:t>As a result, it is extremely difficult to design an effective vaccine against these agents</a:t>
            </a:r>
          </a:p>
        </p:txBody>
      </p:sp>
      <p:sp>
        <p:nvSpPr>
          <p:cNvPr id="1048" name="Shape 104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50" name="Shape 1050"/>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Happens When the Immune System Fails?</a:t>
            </a:r>
          </a:p>
        </p:txBody>
      </p:sp>
      <p:sp>
        <p:nvSpPr>
          <p:cNvPr id="1051" name="Shape 1051"/>
          <p:cNvSpPr/>
          <p:nvPr>
            <p:ph type="body" idx="4294967295"/>
          </p:nvPr>
        </p:nvSpPr>
        <p:spPr>
          <a:xfrm>
            <a:off x="205456" y="1819768"/>
            <a:ext cx="12480999" cy="7631291"/>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Individuals with badly impaired adaptive immune systems suffer debilitating illness from infections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immune system can fail by not reacting or by overreacting to a particular antigen</a:t>
            </a:r>
            <a:endParaRPr>
              <a:solidFill>
                <a:srgbClr val="FF0000"/>
              </a:solidFill>
            </a:endParaRPr>
          </a:p>
          <a:p>
            <a:pPr lvl="1" marL="836245" indent="-404446" defTabSz="1300480">
              <a:spcBef>
                <a:spcPts val="800"/>
              </a:spcBef>
              <a:buClr>
                <a:srgbClr val="9D002D"/>
              </a:buClr>
              <a:buSzPct val="100000"/>
              <a:buChar char="–"/>
              <a:defRPr>
                <a:latin typeface="Arial"/>
                <a:ea typeface="Arial"/>
                <a:cs typeface="Arial"/>
                <a:sym typeface="Arial"/>
              </a:defRPr>
            </a:pPr>
            <a:r>
              <a:t>For example: People infected with the </a:t>
            </a:r>
            <a:r>
              <a:rPr b="1"/>
              <a:t>human immunodeficiency virus</a:t>
            </a:r>
            <a:r>
              <a:t> (</a:t>
            </a:r>
            <a:r>
              <a:rPr b="1"/>
              <a:t>HIV</a:t>
            </a:r>
            <a:r>
              <a:t>) suffer a progressive loss of </a:t>
            </a:r>
            <a:r>
              <a:rPr b="1"/>
              <a:t>CD4</a:t>
            </a:r>
            <a:r>
              <a:rPr b="1" baseline="30555"/>
              <a:t>+</a:t>
            </a:r>
            <a:r>
              <a:rPr b="1"/>
              <a:t> T cells </a:t>
            </a:r>
            <a:r>
              <a:t>because HIV kills CD4</a:t>
            </a:r>
            <a:r>
              <a:rPr baseline="30555"/>
              <a:t>+</a:t>
            </a:r>
            <a:r>
              <a:t> T cells and macrophages </a:t>
            </a:r>
          </a:p>
          <a:p>
            <a:pPr lvl="2" marL="1315507" indent="-413807" defTabSz="1300480">
              <a:spcBef>
                <a:spcPts val="800"/>
              </a:spcBef>
              <a:buClr>
                <a:srgbClr val="9D002D"/>
              </a:buClr>
              <a:buSzPct val="100000"/>
              <a:buChar char="–"/>
              <a:defRPr sz="3400">
                <a:latin typeface="Arial"/>
                <a:ea typeface="Arial"/>
                <a:cs typeface="Arial"/>
                <a:sym typeface="Arial"/>
              </a:defRPr>
            </a:pPr>
            <a:r>
              <a:t>Eventually, HIV-infected people develop </a:t>
            </a:r>
            <a:r>
              <a:rPr b="1"/>
              <a:t>AIDS—acquired immune deficiency syndrome</a:t>
            </a:r>
          </a:p>
        </p:txBody>
      </p:sp>
      <p:sp>
        <p:nvSpPr>
          <p:cNvPr id="1052" name="Shape 105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54" name="Shape 1054"/>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Allergies</a:t>
            </a:r>
          </a:p>
        </p:txBody>
      </p:sp>
      <p:sp>
        <p:nvSpPr>
          <p:cNvPr id="1055" name="Shape 1055"/>
          <p:cNvSpPr/>
          <p:nvPr>
            <p:ph type="body" idx="4294967295"/>
          </p:nvPr>
        </p:nvSpPr>
        <p:spPr>
          <a:xfrm>
            <a:off x="205456" y="1819767"/>
            <a:ext cx="12480999" cy="7577106"/>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An </a:t>
            </a:r>
            <a:r>
              <a:rPr b="1"/>
              <a:t>allergy</a:t>
            </a:r>
            <a:r>
              <a:t>, or </a:t>
            </a:r>
            <a:r>
              <a:rPr b="1"/>
              <a:t>allergic reaction</a:t>
            </a:r>
            <a:r>
              <a:t>, is an abnormal </a:t>
            </a:r>
            <a:br/>
            <a:r>
              <a:t>over-reactive response to an antigen</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Certain people produce IgE antibodies—which are normally produced only in response to infection by worms—in response to specific molecules found in cat dander, nuts, plant pollen, or other products</a:t>
            </a:r>
          </a:p>
          <a:p>
            <a:pPr lvl="1" marL="836245" indent="-404446" defTabSz="1300480">
              <a:spcBef>
                <a:spcPts val="800"/>
              </a:spcBef>
              <a:buClr>
                <a:srgbClr val="9D002D"/>
              </a:buClr>
              <a:buSzPct val="100000"/>
              <a:buChar char="–"/>
              <a:defRPr>
                <a:latin typeface="Arial"/>
                <a:ea typeface="Arial"/>
                <a:cs typeface="Arial"/>
                <a:sym typeface="Arial"/>
              </a:defRPr>
            </a:pPr>
            <a:r>
              <a:t>Molecules that trigger this response are called </a:t>
            </a:r>
            <a:r>
              <a:rPr b="1"/>
              <a:t>allergens </a:t>
            </a:r>
            <a:r>
              <a:t>instead of antigens</a:t>
            </a:r>
          </a:p>
        </p:txBody>
      </p:sp>
      <p:sp>
        <p:nvSpPr>
          <p:cNvPr id="1056" name="Shape 1056"/>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58" name="Shape 1058"/>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Allergies</a:t>
            </a:r>
          </a:p>
        </p:txBody>
      </p:sp>
      <p:sp>
        <p:nvSpPr>
          <p:cNvPr id="1059" name="Shape 1059"/>
          <p:cNvSpPr/>
          <p:nvPr>
            <p:ph type="body" idx="4294967295"/>
          </p:nvPr>
        </p:nvSpPr>
        <p:spPr>
          <a:xfrm>
            <a:off x="221261" y="1815253"/>
            <a:ext cx="12480998" cy="7577102"/>
          </a:xfrm>
          <a:prstGeom prst="rect">
            <a:avLst/>
          </a:prstGeom>
        </p:spPr>
        <p:txBody>
          <a:bodyPr lIns="0" tIns="0" rIns="0" bIns="0" anchor="t"/>
          <a:lstStyle/>
          <a:p>
            <a:pPr marL="361950" indent="-361950" defTabSz="1300480">
              <a:spcBef>
                <a:spcPts val="900"/>
              </a:spcBef>
              <a:buClr>
                <a:srgbClr val="9D002D"/>
              </a:buClr>
              <a:buSzPct val="100000"/>
              <a:buFont typeface="Wingdings"/>
              <a:buChar char="▪"/>
              <a:defRPr sz="3800">
                <a:latin typeface="Arial"/>
                <a:ea typeface="Arial"/>
                <a:cs typeface="Arial"/>
                <a:sym typeface="Arial"/>
              </a:defRPr>
            </a:pPr>
            <a:r>
              <a:t>The presence of IgE antibodies in an allergic response triggers a series of events known as the </a:t>
            </a:r>
            <a:r>
              <a:rPr b="1"/>
              <a:t>hypersensitive reaction</a:t>
            </a:r>
            <a:r>
              <a:t> </a:t>
            </a:r>
          </a:p>
          <a:p>
            <a:pPr marL="361950" indent="-361950" defTabSz="1300480">
              <a:spcBef>
                <a:spcPts val="900"/>
              </a:spcBef>
              <a:buClr>
                <a:srgbClr val="9D002D"/>
              </a:buClr>
              <a:buSzPct val="100000"/>
              <a:buFont typeface="Wingdings"/>
              <a:buChar char="▪"/>
              <a:defRPr sz="3800">
                <a:latin typeface="Arial"/>
                <a:ea typeface="Arial"/>
                <a:cs typeface="Arial"/>
                <a:sym typeface="Arial"/>
              </a:defRPr>
            </a:pPr>
            <a:r>
              <a:t>When a person is first exposed to an allergen, receptors on certain leukocytes bind to the IgE antibodies that are produced </a:t>
            </a:r>
          </a:p>
          <a:p>
            <a:pPr marL="361950" indent="-361950" defTabSz="1300480">
              <a:spcBef>
                <a:spcPts val="900"/>
              </a:spcBef>
              <a:buClr>
                <a:srgbClr val="9D002D"/>
              </a:buClr>
              <a:buSzPct val="100000"/>
              <a:buFont typeface="Wingdings"/>
              <a:buChar char="▪"/>
              <a:defRPr sz="3800">
                <a:latin typeface="Arial"/>
                <a:ea typeface="Arial"/>
                <a:cs typeface="Arial"/>
                <a:sym typeface="Arial"/>
              </a:defRPr>
            </a:pPr>
            <a:r>
              <a:t>Once this binding event occurs, the cells (and the person) are said to be </a:t>
            </a:r>
            <a:r>
              <a:rPr b="1"/>
              <a:t>sensitized</a:t>
            </a:r>
            <a:r>
              <a:t>  </a:t>
            </a:r>
          </a:p>
          <a:p>
            <a:pPr marL="361950" indent="-361950" defTabSz="1300480">
              <a:spcBef>
                <a:spcPts val="900"/>
              </a:spcBef>
              <a:buClr>
                <a:srgbClr val="9D002D"/>
              </a:buClr>
              <a:buSzPct val="100000"/>
              <a:buFont typeface="Wingdings"/>
              <a:buChar char="▪"/>
              <a:defRPr sz="3800">
                <a:latin typeface="Arial"/>
                <a:ea typeface="Arial"/>
                <a:cs typeface="Arial"/>
                <a:sym typeface="Arial"/>
              </a:defRPr>
            </a:pPr>
            <a:r>
              <a:t>Subsequent exposure to the allergen results in the onset of allergy symptoms</a:t>
            </a:r>
          </a:p>
        </p:txBody>
      </p:sp>
      <p:sp>
        <p:nvSpPr>
          <p:cNvPr id="1060" name="Shape 106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p>
            <a:pPr/>
            <a:r>
              <a:t>Pathogens</a:t>
            </a:r>
          </a:p>
        </p:txBody>
      </p:sp>
      <p:sp>
        <p:nvSpPr>
          <p:cNvPr id="237" name="Shape 237"/>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4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62" name="Shape 1062"/>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Allergies</a:t>
            </a:r>
          </a:p>
        </p:txBody>
      </p:sp>
      <p:sp>
        <p:nvSpPr>
          <p:cNvPr id="1063" name="Shape 1063"/>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Later exposure causes the sensitized cells to produce large quantities of histamine, cytokines, chemokines, and other substances that all result in dilation and increased permeability of blood vessels, contraction of smooth muscles, and secretion by mucus-producing cells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 potentially lethal reaction called anaphylactic shock can occur if the immune response is very severe</a:t>
            </a:r>
          </a:p>
        </p:txBody>
      </p:sp>
      <p:sp>
        <p:nvSpPr>
          <p:cNvPr id="1064" name="Shape 106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4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66" name="Shape 1066"/>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Immunodeficiency Diseases</a:t>
            </a:r>
          </a:p>
        </p:txBody>
      </p:sp>
      <p:sp>
        <p:nvSpPr>
          <p:cNvPr id="1067" name="Shape 1067"/>
          <p:cNvSpPr/>
          <p:nvPr>
            <p:ph type="body" idx="4294967295"/>
          </p:nvPr>
        </p:nvSpPr>
        <p:spPr>
          <a:xfrm>
            <a:off x="205456" y="1819767"/>
            <a:ext cx="12456164" cy="7626775"/>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Immunodeficiency diseases badly impair the adaptive immune response</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Children can be born with a genetic disorder known </a:t>
            </a:r>
            <a:br/>
            <a:r>
              <a:t>as </a:t>
            </a:r>
            <a:r>
              <a:rPr b="1"/>
              <a:t>severe combined immunodeficiency disease (SCID)</a:t>
            </a:r>
            <a:r>
              <a:t>  </a:t>
            </a:r>
          </a:p>
          <a:p>
            <a:pPr lvl="1" marL="836245" indent="-404446" defTabSz="1300480">
              <a:spcBef>
                <a:spcPts val="800"/>
              </a:spcBef>
              <a:buClr>
                <a:srgbClr val="9D002D"/>
              </a:buClr>
              <a:buSzPct val="100000"/>
              <a:buChar char="–"/>
              <a:defRPr>
                <a:latin typeface="Arial"/>
                <a:ea typeface="Arial"/>
                <a:cs typeface="Arial"/>
                <a:sym typeface="Arial"/>
              </a:defRPr>
            </a:pPr>
            <a:r>
              <a:t>This is caused by mutations on the X chromosome</a:t>
            </a:r>
          </a:p>
          <a:p>
            <a:pPr lvl="1" marL="836245" indent="-404446" defTabSz="1300480">
              <a:spcBef>
                <a:spcPts val="800"/>
              </a:spcBef>
              <a:buClr>
                <a:srgbClr val="9D002D"/>
              </a:buClr>
              <a:buSzPct val="100000"/>
              <a:buChar char="–"/>
              <a:defRPr>
                <a:latin typeface="Arial"/>
                <a:ea typeface="Arial"/>
                <a:cs typeface="Arial"/>
                <a:sym typeface="Arial"/>
              </a:defRPr>
            </a:pPr>
            <a:r>
              <a:t>The mutation interferes with the development of T cells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Omenn syndrome, a genetic defect interferes with the recombinant DNA responsible for the T-cell and </a:t>
            </a:r>
            <a:br/>
            <a:r>
              <a:t>B-cell receptor production</a:t>
            </a:r>
          </a:p>
        </p:txBody>
      </p:sp>
      <p:sp>
        <p:nvSpPr>
          <p:cNvPr id="1068" name="Shape 106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 to the Immune System of Animals</a:t>
            </a:r>
          </a:p>
        </p:txBody>
      </p:sp>
      <p:sp>
        <p:nvSpPr>
          <p:cNvPr id="240" name="Shape 240"/>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All organisms are targets for diseases from </a:t>
            </a:r>
            <a:r>
              <a:rPr b="1"/>
              <a:t>pathogens,</a:t>
            </a:r>
            <a:r>
              <a:t> disease-causing organisms  </a:t>
            </a:r>
          </a:p>
          <a:p>
            <a:pPr lvl="1" marL="836245" indent="-404446" defTabSz="1300480">
              <a:spcBef>
                <a:spcPts val="800"/>
              </a:spcBef>
              <a:buClr>
                <a:srgbClr val="9D002D"/>
              </a:buClr>
              <a:buSzPct val="100000"/>
              <a:buChar char="–"/>
              <a:defRPr>
                <a:latin typeface="Arial"/>
                <a:ea typeface="Arial"/>
                <a:cs typeface="Arial"/>
                <a:sym typeface="Arial"/>
              </a:defRPr>
            </a:pPr>
            <a:r>
              <a:t>The pathogens include bacteria, parasites, viruses, fungi, and protists</a:t>
            </a:r>
            <a:endParaRPr b="1"/>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immune system of the animal fights off the pathogens and keeps the animal healthy</a:t>
            </a:r>
          </a:p>
        </p:txBody>
      </p:sp>
      <p:sp>
        <p:nvSpPr>
          <p:cNvPr id="241" name="Shape 24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prstGeom prst="rect">
            <a:avLst/>
          </a:prstGeom>
        </p:spPr>
        <p:txBody>
          <a:bodyPr/>
          <a:lstStyle/>
          <a:p>
            <a:pPr/>
            <a:r>
              <a:t>Pathogens</a:t>
            </a:r>
          </a:p>
        </p:txBody>
      </p:sp>
      <p:sp>
        <p:nvSpPr>
          <p:cNvPr id="244" name="Shape 244"/>
          <p:cNvSpPr/>
          <p:nvPr>
            <p:ph type="body" idx="1"/>
          </p:nvPr>
        </p:nvSpPr>
        <p:spPr>
          <a:prstGeom prst="rect">
            <a:avLst/>
          </a:prstGeom>
        </p:spPr>
        <p:txBody>
          <a:bodyPr/>
          <a:lstStyle/>
          <a:p>
            <a:pPr/>
            <a:r>
              <a:t>Disease producing power known as ________</a:t>
            </a:r>
          </a:p>
          <a:p>
            <a:pPr/>
            <a:r>
              <a:t>Bacteria - release enzymes or toxins</a:t>
            </a:r>
          </a:p>
          <a:p>
            <a:pPr/>
            <a:r>
              <a:t>Internal parasites (larger; protozoa, fungi) - use resources, damage tissue</a:t>
            </a:r>
          </a:p>
          <a:p>
            <a:pPr/>
            <a:r>
              <a:t>Virus - not self sustaining; lack ability to for </a:t>
            </a:r>
            <a:r>
              <a:rPr i="1"/>
              <a:t>energy production</a:t>
            </a:r>
            <a:r>
              <a:t> and </a:t>
            </a:r>
            <a:r>
              <a:rPr i="1"/>
              <a:t>protein synthesis</a:t>
            </a:r>
          </a:p>
        </p:txBody>
      </p:sp>
      <p:sp>
        <p:nvSpPr>
          <p:cNvPr id="245" name="Shape 245"/>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7" name="image9.png"/>
          <p:cNvPicPr>
            <a:picLocks noChangeAspect="1"/>
          </p:cNvPicPr>
          <p:nvPr/>
        </p:nvPicPr>
        <p:blipFill>
          <a:blip r:embed="rId2">
            <a:extLst/>
          </a:blip>
          <a:stretch>
            <a:fillRect/>
          </a:stretch>
        </p:blipFill>
        <p:spPr>
          <a:xfrm>
            <a:off x="-774700" y="-419100"/>
            <a:ext cx="13868400" cy="10401300"/>
          </a:xfrm>
          <a:prstGeom prst="rect">
            <a:avLst/>
          </a:prstGeom>
          <a:ln w="12700">
            <a:miter lim="400000"/>
          </a:ln>
        </p:spPr>
      </p:pic>
      <p:sp>
        <p:nvSpPr>
          <p:cNvPr id="248" name="Shape 248"/>
          <p:cNvSpPr/>
          <p:nvPr>
            <p:ph type="title"/>
          </p:nvPr>
        </p:nvSpPr>
        <p:spPr>
          <a:prstGeom prst="rect">
            <a:avLst/>
          </a:prstGeom>
        </p:spPr>
        <p:txBody>
          <a:bodyPr/>
          <a:lstStyle/>
          <a:p>
            <a:pPr/>
            <a:r>
              <a:t>Bacteria - Vibrio</a:t>
            </a:r>
          </a:p>
        </p:txBody>
      </p:sp>
      <p:sp>
        <p:nvSpPr>
          <p:cNvPr id="249" name="Shape 249"/>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title"/>
          </p:nvPr>
        </p:nvSpPr>
        <p:spPr>
          <a:xfrm>
            <a:off x="76200" y="88900"/>
            <a:ext cx="7975600" cy="3657600"/>
          </a:xfrm>
          <a:prstGeom prst="rect">
            <a:avLst/>
          </a:prstGeom>
        </p:spPr>
        <p:txBody>
          <a:bodyPr/>
          <a:lstStyle/>
          <a:p>
            <a:pPr/>
            <a:r>
              <a:t>Protists</a:t>
            </a:r>
          </a:p>
          <a:p>
            <a:pPr/>
            <a:r>
              <a:t>Fungi-like</a:t>
            </a:r>
          </a:p>
          <a:p>
            <a:pPr/>
            <a:r>
              <a:t>Thraustochytrids</a:t>
            </a:r>
          </a:p>
        </p:txBody>
      </p:sp>
      <p:sp>
        <p:nvSpPr>
          <p:cNvPr id="252" name="Shape 252"/>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253" name="image10.png"/>
          <p:cNvPicPr>
            <a:picLocks noChangeAspect="1"/>
          </p:cNvPicPr>
          <p:nvPr/>
        </p:nvPicPr>
        <p:blipFill>
          <a:blip r:embed="rId2">
            <a:extLst/>
          </a:blip>
          <a:stretch>
            <a:fillRect/>
          </a:stretch>
        </p:blipFill>
        <p:spPr>
          <a:xfrm>
            <a:off x="4343400" y="-203200"/>
            <a:ext cx="7400585" cy="10147300"/>
          </a:xfrm>
          <a:prstGeom prst="rect">
            <a:avLst/>
          </a:prstGeom>
          <a:ln w="12700">
            <a:miter lim="400000"/>
          </a:ln>
        </p:spPr>
      </p:pic>
      <p:pic>
        <p:nvPicPr>
          <p:cNvPr id="254" name="image11.png"/>
          <p:cNvPicPr>
            <a:picLocks noChangeAspect="1"/>
          </p:cNvPicPr>
          <p:nvPr/>
        </p:nvPicPr>
        <p:blipFill>
          <a:blip r:embed="rId3">
            <a:extLst/>
          </a:blip>
          <a:stretch>
            <a:fillRect/>
          </a:stretch>
        </p:blipFill>
        <p:spPr>
          <a:xfrm>
            <a:off x="9436100" y="8216900"/>
            <a:ext cx="3622431" cy="838200"/>
          </a:xfrm>
          <a:prstGeom prst="rect">
            <a:avLst/>
          </a:prstGeom>
          <a:ln w="12700">
            <a:miter lim="400000"/>
          </a:ln>
        </p:spPr>
      </p:pic>
      <p:pic>
        <p:nvPicPr>
          <p:cNvPr id="255" name="image12.png"/>
          <p:cNvPicPr>
            <a:picLocks noChangeAspect="1"/>
          </p:cNvPicPr>
          <p:nvPr/>
        </p:nvPicPr>
        <p:blipFill>
          <a:blip r:embed="rId4">
            <a:extLst/>
          </a:blip>
          <a:stretch>
            <a:fillRect/>
          </a:stretch>
        </p:blipFill>
        <p:spPr>
          <a:xfrm>
            <a:off x="114300" y="5778500"/>
            <a:ext cx="6553200" cy="1638300"/>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7" name="image13.png"/>
          <p:cNvPicPr>
            <a:picLocks noChangeAspect="1"/>
          </p:cNvPicPr>
          <p:nvPr/>
        </p:nvPicPr>
        <p:blipFill>
          <a:blip r:embed="rId2">
            <a:extLst/>
          </a:blip>
          <a:stretch>
            <a:fillRect/>
          </a:stretch>
        </p:blipFill>
        <p:spPr>
          <a:xfrm>
            <a:off x="-38100" y="635000"/>
            <a:ext cx="13398500" cy="8896061"/>
          </a:xfrm>
          <a:prstGeom prst="rect">
            <a:avLst/>
          </a:prstGeom>
          <a:ln w="12700">
            <a:miter lim="400000"/>
          </a:ln>
        </p:spPr>
      </p:pic>
      <p:sp>
        <p:nvSpPr>
          <p:cNvPr id="258" name="Shape 258"/>
          <p:cNvSpPr/>
          <p:nvPr>
            <p:ph type="title"/>
          </p:nvPr>
        </p:nvSpPr>
        <p:spPr>
          <a:prstGeom prst="rect">
            <a:avLst/>
          </a:prstGeom>
        </p:spPr>
        <p:txBody>
          <a:bodyPr/>
          <a:lstStyle/>
          <a:p>
            <a:pPr/>
            <a:r>
              <a:t>Fungi - QPX</a:t>
            </a:r>
          </a:p>
        </p:txBody>
      </p:sp>
      <p:sp>
        <p:nvSpPr>
          <p:cNvPr id="259" name="Shape 259"/>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p>
            <a:pPr/>
            <a:r>
              <a:t>Defense</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262" name="image14.png"/>
          <p:cNvPicPr>
            <a:picLocks noChangeAspect="1"/>
          </p:cNvPicPr>
          <p:nvPr/>
        </p:nvPicPr>
        <p:blipFill>
          <a:blip r:embed="rId2">
            <a:extLst/>
          </a:blip>
          <a:stretch>
            <a:fillRect/>
          </a:stretch>
        </p:blipFill>
        <p:spPr>
          <a:xfrm>
            <a:off x="241300" y="266700"/>
            <a:ext cx="7281465" cy="5613400"/>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prstGeom prst="rect">
            <a:avLst/>
          </a:prstGeom>
        </p:spPr>
        <p:txBody>
          <a:bodyPr/>
          <a:lstStyle/>
          <a:p>
            <a:pPr/>
          </a:p>
        </p:txBody>
      </p:sp>
      <p:sp>
        <p:nvSpPr>
          <p:cNvPr id="265" name="Shape 265"/>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266" name="image15.png"/>
          <p:cNvPicPr>
            <a:picLocks noChangeAspect="1"/>
          </p:cNvPicPr>
          <p:nvPr/>
        </p:nvPicPr>
        <p:blipFill>
          <a:blip r:embed="rId2">
            <a:extLst/>
          </a:blip>
          <a:stretch>
            <a:fillRect/>
          </a:stretch>
        </p:blipFill>
        <p:spPr>
          <a:xfrm>
            <a:off x="0" y="114300"/>
            <a:ext cx="6870700" cy="5018238"/>
          </a:xfrm>
          <a:prstGeom prst="rect">
            <a:avLst/>
          </a:prstGeom>
          <a:ln w="12700">
            <a:miter lim="400000"/>
          </a:ln>
        </p:spPr>
      </p:pic>
      <p:pic>
        <p:nvPicPr>
          <p:cNvPr id="267" name="image16.png"/>
          <p:cNvPicPr>
            <a:picLocks noChangeAspect="1"/>
          </p:cNvPicPr>
          <p:nvPr/>
        </p:nvPicPr>
        <p:blipFill>
          <a:blip r:embed="rId3">
            <a:extLst/>
          </a:blip>
          <a:stretch>
            <a:fillRect/>
          </a:stretch>
        </p:blipFill>
        <p:spPr>
          <a:xfrm>
            <a:off x="5520995" y="2857500"/>
            <a:ext cx="7572705" cy="6654800"/>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prstGeom prst="rect">
            <a:avLst/>
          </a:prstGeom>
        </p:spPr>
        <p:txBody>
          <a:bodyPr/>
          <a:lstStyle/>
          <a:p>
            <a:pPr/>
            <a:r>
              <a:t>Virus - Nodavirus</a:t>
            </a:r>
          </a:p>
        </p:txBody>
      </p:sp>
      <p:sp>
        <p:nvSpPr>
          <p:cNvPr id="270" name="Shape 270"/>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271" name="image17.png"/>
          <p:cNvPicPr>
            <a:picLocks noChangeAspect="1"/>
          </p:cNvPicPr>
          <p:nvPr/>
        </p:nvPicPr>
        <p:blipFill>
          <a:blip r:embed="rId2">
            <a:extLst/>
          </a:blip>
          <a:stretch>
            <a:fillRect/>
          </a:stretch>
        </p:blipFill>
        <p:spPr>
          <a:xfrm>
            <a:off x="8328270" y="1351059"/>
            <a:ext cx="3911602" cy="2446241"/>
          </a:xfrm>
          <a:prstGeom prst="rect">
            <a:avLst/>
          </a:prstGeom>
          <a:ln w="12700">
            <a:miter lim="400000"/>
          </a:ln>
        </p:spPr>
      </p:pic>
      <p:pic>
        <p:nvPicPr>
          <p:cNvPr id="272" name="image18.png"/>
          <p:cNvPicPr>
            <a:picLocks noChangeAspect="1"/>
          </p:cNvPicPr>
          <p:nvPr/>
        </p:nvPicPr>
        <p:blipFill>
          <a:blip r:embed="rId3">
            <a:extLst/>
          </a:blip>
          <a:stretch>
            <a:fillRect/>
          </a:stretch>
        </p:blipFill>
        <p:spPr>
          <a:xfrm>
            <a:off x="1765300" y="4572000"/>
            <a:ext cx="10007600" cy="5003800"/>
          </a:xfrm>
          <a:prstGeom prst="rect">
            <a:avLst/>
          </a:prstGeom>
          <a:ln w="12700">
            <a:miter lim="400000"/>
          </a:ln>
        </p:spPr>
      </p:pic>
      <p:pic>
        <p:nvPicPr>
          <p:cNvPr id="273" name="image19.png"/>
          <p:cNvPicPr>
            <a:picLocks noChangeAspect="1"/>
          </p:cNvPicPr>
          <p:nvPr/>
        </p:nvPicPr>
        <p:blipFill>
          <a:blip r:embed="rId4">
            <a:extLst/>
          </a:blip>
          <a:stretch>
            <a:fillRect/>
          </a:stretch>
        </p:blipFill>
        <p:spPr>
          <a:xfrm>
            <a:off x="838200" y="1295400"/>
            <a:ext cx="4279900" cy="3088030"/>
          </a:xfrm>
          <a:prstGeom prst="rect">
            <a:avLst/>
          </a:prstGeom>
          <a:ln w="12700">
            <a:miter lim="400000"/>
          </a:ln>
        </p:spPr>
      </p:pic>
      <p:pic>
        <p:nvPicPr>
          <p:cNvPr id="274" name="image20.png"/>
          <p:cNvPicPr>
            <a:picLocks noChangeAspect="1"/>
          </p:cNvPicPr>
          <p:nvPr/>
        </p:nvPicPr>
        <p:blipFill>
          <a:blip r:embed="rId5">
            <a:extLst/>
          </a:blip>
          <a:stretch>
            <a:fillRect/>
          </a:stretch>
        </p:blipFill>
        <p:spPr>
          <a:xfrm>
            <a:off x="419100" y="1168400"/>
            <a:ext cx="2819400" cy="609600"/>
          </a:xfrm>
          <a:prstGeom prst="rect">
            <a:avLst/>
          </a:prstGeom>
          <a:ln w="12700">
            <a:miter lim="400000"/>
          </a:ln>
        </p:spPr>
      </p:pic>
      <p:pic>
        <p:nvPicPr>
          <p:cNvPr id="275" name="image21.png"/>
          <p:cNvPicPr>
            <a:picLocks noChangeAspect="1"/>
          </p:cNvPicPr>
          <p:nvPr/>
        </p:nvPicPr>
        <p:blipFill>
          <a:blip r:embed="rId6">
            <a:extLst/>
          </a:blip>
          <a:stretch>
            <a:fillRect/>
          </a:stretch>
        </p:blipFill>
        <p:spPr>
          <a:xfrm>
            <a:off x="8994602" y="4178300"/>
            <a:ext cx="3529370" cy="1282700"/>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prstGeom prst="rect">
            <a:avLst/>
          </a:prstGeom>
        </p:spPr>
        <p:txBody>
          <a:bodyPr/>
          <a:lstStyle/>
          <a:p>
            <a:pPr/>
            <a:r>
              <a:t>Phage</a:t>
            </a:r>
          </a:p>
        </p:txBody>
      </p:sp>
      <p:sp>
        <p:nvSpPr>
          <p:cNvPr id="278" name="Shape 278"/>
          <p:cNvSpPr/>
          <p:nvPr>
            <p:ph type="body" idx="1"/>
          </p:nvPr>
        </p:nvSpPr>
        <p:spPr>
          <a:prstGeom prst="rect">
            <a:avLst/>
          </a:prstGeom>
        </p:spPr>
        <p:txBody>
          <a:bodyPr/>
          <a:lstStyle/>
          <a:p>
            <a:pPr/>
          </a:p>
        </p:txBody>
      </p:sp>
      <p:sp>
        <p:nvSpPr>
          <p:cNvPr id="279" name="Shape 279"/>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280" name="image22.png"/>
          <p:cNvPicPr>
            <a:picLocks noChangeAspect="1"/>
          </p:cNvPicPr>
          <p:nvPr/>
        </p:nvPicPr>
        <p:blipFill>
          <a:blip r:embed="rId2">
            <a:extLst/>
          </a:blip>
          <a:stretch>
            <a:fillRect/>
          </a:stretch>
        </p:blipFill>
        <p:spPr>
          <a:xfrm>
            <a:off x="266700" y="1447800"/>
            <a:ext cx="5143500" cy="3517900"/>
          </a:xfrm>
          <a:prstGeom prst="rect">
            <a:avLst/>
          </a:prstGeom>
          <a:ln w="12700">
            <a:miter lim="400000"/>
          </a:ln>
        </p:spPr>
      </p:pic>
      <p:pic>
        <p:nvPicPr>
          <p:cNvPr id="281" name="image23.png"/>
          <p:cNvPicPr>
            <a:picLocks noChangeAspect="1"/>
          </p:cNvPicPr>
          <p:nvPr/>
        </p:nvPicPr>
        <p:blipFill>
          <a:blip r:embed="rId3">
            <a:extLst/>
          </a:blip>
          <a:stretch>
            <a:fillRect/>
          </a:stretch>
        </p:blipFill>
        <p:spPr>
          <a:xfrm>
            <a:off x="3810000" y="3644900"/>
            <a:ext cx="5384800" cy="4178300"/>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title"/>
          </p:nvPr>
        </p:nvSpPr>
        <p:spPr>
          <a:prstGeom prst="rect">
            <a:avLst/>
          </a:prstGeom>
        </p:spPr>
        <p:txBody>
          <a:bodyPr/>
          <a:lstStyle/>
          <a:p>
            <a:pPr/>
            <a:r>
              <a:t>Abalone</a:t>
            </a:r>
          </a:p>
        </p:txBody>
      </p:sp>
      <p:pic>
        <p:nvPicPr>
          <p:cNvPr id="284" name="image24.png"/>
          <p:cNvPicPr>
            <a:picLocks noChangeAspect="1"/>
          </p:cNvPicPr>
          <p:nvPr/>
        </p:nvPicPr>
        <p:blipFill>
          <a:blip r:embed="rId2">
            <a:extLst/>
          </a:blip>
          <a:srcRect l="217" t="1733" r="0" b="21143"/>
          <a:stretch>
            <a:fillRect/>
          </a:stretch>
        </p:blipFill>
        <p:spPr>
          <a:xfrm>
            <a:off x="469899" y="2641599"/>
            <a:ext cx="11634360" cy="5651502"/>
          </a:xfrm>
          <a:prstGeom prst="rect">
            <a:avLst/>
          </a:prstGeom>
          <a:ln w="12700">
            <a:miter lim="400000"/>
          </a:ln>
        </p:spPr>
      </p:pic>
      <p:sp>
        <p:nvSpPr>
          <p:cNvPr id="285" name="Shape 285"/>
          <p:cNvSpPr/>
          <p:nvPr/>
        </p:nvSpPr>
        <p:spPr>
          <a:xfrm>
            <a:off x="4853359" y="8267700"/>
            <a:ext cx="4837027"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Caused by a bacteria..</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87" name="Shape 287"/>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288" name="Shape 288"/>
          <p:cNvSpPr/>
          <p:nvPr>
            <p:ph type="body" idx="4294967295"/>
          </p:nvPr>
        </p:nvSpPr>
        <p:spPr>
          <a:xfrm>
            <a:off x="205456" y="1837830"/>
            <a:ext cx="12438102" cy="7807398"/>
          </a:xfrm>
          <a:prstGeom prst="rect">
            <a:avLst/>
          </a:prstGeom>
        </p:spPr>
        <p:txBody>
          <a:bodyPr lIns="0" tIns="0" rIns="0" bIns="0" anchor="t"/>
          <a:lstStyle/>
          <a:p>
            <a:pPr marL="393229" indent="-393229" defTabSz="1300480">
              <a:spcBef>
                <a:spcPts val="900"/>
              </a:spcBef>
              <a:buClr>
                <a:srgbClr val="9D002D"/>
              </a:buClr>
              <a:buSzPct val="100000"/>
              <a:buFont typeface="Wingdings"/>
              <a:buChar char="▪"/>
              <a:tabLst>
                <a:tab pos="1549400" algn="l"/>
              </a:tabLst>
              <a:defRPr sz="3800">
                <a:latin typeface="Arial"/>
                <a:ea typeface="Arial"/>
                <a:cs typeface="Arial"/>
                <a:sym typeface="Arial"/>
              </a:defRPr>
            </a:pPr>
            <a:r>
              <a:t>Humans along with other animals are susceptible to a multitude of disease-causing bacteria, viruses, parasitic worms, fungi, and protists</a:t>
            </a:r>
          </a:p>
          <a:p>
            <a:pPr marL="393229" indent="-393229" defTabSz="1300480">
              <a:spcBef>
                <a:spcPts val="900"/>
              </a:spcBef>
              <a:buClr>
                <a:srgbClr val="9D002D"/>
              </a:buClr>
              <a:buSzPct val="100000"/>
              <a:buFont typeface="Wingdings"/>
              <a:buChar char="▪"/>
              <a:tabLst>
                <a:tab pos="1549400" algn="l"/>
              </a:tabLst>
              <a:defRPr sz="3800">
                <a:latin typeface="Arial"/>
                <a:ea typeface="Arial"/>
                <a:cs typeface="Arial"/>
                <a:sym typeface="Arial"/>
              </a:defRPr>
            </a:pPr>
            <a:r>
              <a:t>To understand how animals stay healthy for most of their lives, biologists have investigated three observations:</a:t>
            </a:r>
          </a:p>
          <a:p>
            <a:pPr lvl="1" marL="967232" indent="-535431" defTabSz="1300480">
              <a:spcBef>
                <a:spcPts val="800"/>
              </a:spcBef>
              <a:buClr>
                <a:srgbClr val="000000"/>
              </a:buClr>
              <a:buSzPct val="100000"/>
              <a:buAutoNum type="arabicPeriod" startAt="1"/>
              <a:tabLst>
                <a:tab pos="1549400" algn="l"/>
              </a:tabLst>
              <a:defRPr sz="3400">
                <a:latin typeface="Arial"/>
                <a:ea typeface="Arial"/>
                <a:cs typeface="Arial"/>
                <a:sym typeface="Arial"/>
              </a:defRPr>
            </a:pPr>
            <a:r>
              <a:t>Wounds usually heal, even if they become infected</a:t>
            </a:r>
          </a:p>
          <a:p>
            <a:pPr lvl="1" marL="967232" indent="-535431" defTabSz="1300480">
              <a:spcBef>
                <a:spcPts val="800"/>
              </a:spcBef>
              <a:buClr>
                <a:srgbClr val="000000"/>
              </a:buClr>
              <a:buSzPct val="100000"/>
              <a:buAutoNum type="arabicPeriod" startAt="1"/>
              <a:tabLst>
                <a:tab pos="1549400" algn="l"/>
              </a:tabLst>
              <a:defRPr sz="3400">
                <a:latin typeface="Arial"/>
                <a:ea typeface="Arial"/>
                <a:cs typeface="Arial"/>
                <a:sym typeface="Arial"/>
              </a:defRPr>
            </a:pPr>
            <a:r>
              <a:t>Most people who contract a bacterial or viral illness eventually recover without medication</a:t>
            </a:r>
          </a:p>
          <a:p>
            <a:pPr lvl="1" marL="967232" indent="-535431" defTabSz="1300480">
              <a:spcBef>
                <a:spcPts val="800"/>
              </a:spcBef>
              <a:buClr>
                <a:srgbClr val="000000"/>
              </a:buClr>
              <a:buSzPct val="100000"/>
              <a:buAutoNum type="arabicPeriod" startAt="1"/>
              <a:tabLst>
                <a:tab pos="1549400" algn="l"/>
              </a:tabLst>
              <a:defRPr sz="3400">
                <a:latin typeface="Arial"/>
                <a:ea typeface="Arial"/>
                <a:cs typeface="Arial"/>
                <a:sym typeface="Arial"/>
              </a:defRPr>
            </a:pPr>
            <a:r>
              <a:t>People who acquire bacterial or viral infections and recover frequently do not contract the same disease again</a:t>
            </a:r>
          </a:p>
        </p:txBody>
      </p:sp>
      <p:sp>
        <p:nvSpPr>
          <p:cNvPr id="289" name="Shape 28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292" name="Shape 292"/>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b="1" sz="3800">
                <a:latin typeface="Arial"/>
                <a:ea typeface="Arial"/>
                <a:cs typeface="Arial"/>
                <a:sym typeface="Arial"/>
              </a:defRPr>
            </a:pPr>
            <a:r>
              <a:t>Immunity </a:t>
            </a:r>
            <a:r>
              <a:rPr b="0"/>
              <a:t>is a resistance to or protection against disease-causing pathogens </a:t>
            </a:r>
          </a:p>
          <a:p>
            <a:pPr lvl="1" marL="836245" indent="-404446" defTabSz="1300480">
              <a:spcBef>
                <a:spcPts val="800"/>
              </a:spcBef>
              <a:buClr>
                <a:srgbClr val="9D002D"/>
              </a:buClr>
              <a:buSzPct val="100000"/>
              <a:buChar char="–"/>
              <a:defRPr>
                <a:latin typeface="Arial"/>
                <a:ea typeface="Arial"/>
                <a:cs typeface="Arial"/>
                <a:sym typeface="Arial"/>
              </a:defRPr>
            </a:pPr>
            <a:r>
              <a:t>Prevents individuals from contracting a disease more than once</a:t>
            </a:r>
            <a:endParaRPr b="1"/>
          </a:p>
          <a:p>
            <a:pPr marL="379184" indent="-379184" defTabSz="1300480">
              <a:spcBef>
                <a:spcPts val="900"/>
              </a:spcBef>
              <a:buClr>
                <a:srgbClr val="9D002D"/>
              </a:buClr>
              <a:buSzPct val="100000"/>
              <a:buFont typeface="Wingdings"/>
              <a:buChar char="▪"/>
              <a:defRPr b="1" sz="3800">
                <a:latin typeface="Arial"/>
                <a:ea typeface="Arial"/>
                <a:cs typeface="Arial"/>
                <a:sym typeface="Arial"/>
              </a:defRPr>
            </a:pPr>
            <a:r>
              <a:t>Immunization</a:t>
            </a:r>
            <a:r>
              <a:rPr b="0"/>
              <a:t> is the conferring of immunity to a particular disease</a:t>
            </a:r>
          </a:p>
          <a:p>
            <a:pPr lvl="1" marL="836245" indent="-404446" defTabSz="1300480">
              <a:spcBef>
                <a:spcPts val="800"/>
              </a:spcBef>
              <a:buClr>
                <a:srgbClr val="9D002D"/>
              </a:buClr>
              <a:buSzPct val="100000"/>
              <a:buChar char="–"/>
              <a:defRPr b="1">
                <a:latin typeface="Arial"/>
                <a:ea typeface="Arial"/>
                <a:cs typeface="Arial"/>
                <a:sym typeface="Arial"/>
              </a:defRPr>
            </a:pPr>
            <a:r>
              <a:t>Vaccination</a:t>
            </a:r>
            <a:r>
              <a:rPr b="0"/>
              <a:t> is the introduction of a weakened or altered pathogen to prime the body’s immune system, so it fights later infections effectively</a:t>
            </a:r>
          </a:p>
        </p:txBody>
      </p:sp>
      <p:sp>
        <p:nvSpPr>
          <p:cNvPr id="293" name="Shape 29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95" name="Shape 295"/>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 and Some History</a:t>
            </a:r>
          </a:p>
        </p:txBody>
      </p:sp>
      <p:sp>
        <p:nvSpPr>
          <p:cNvPr id="296" name="Shape 296"/>
          <p:cNvSpPr/>
          <p:nvPr>
            <p:ph type="body" idx="4294967295"/>
          </p:nvPr>
        </p:nvSpPr>
        <p:spPr>
          <a:xfrm>
            <a:off x="205456" y="1819768"/>
            <a:ext cx="12480999" cy="7559041"/>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the late 1700s, Edward Jenner had a key insight about why milkmaids often avoided smallpox infections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Because cows suffered from a smallpox-like disease called cowpox, Jenner reasoned that milkmaids were immune to smallpox because they had been exposed to cowpox</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To test his hypothesis, he inoculated a boy with cowpox pathogens and then with smallpox pathogens</a:t>
            </a:r>
          </a:p>
          <a:p>
            <a:pPr lvl="1" marL="836245" indent="-404446" defTabSz="1300480">
              <a:spcBef>
                <a:spcPts val="800"/>
              </a:spcBef>
              <a:buClr>
                <a:srgbClr val="9D002D"/>
              </a:buClr>
              <a:buSzPct val="100000"/>
              <a:buChar char="–"/>
              <a:defRPr>
                <a:latin typeface="Arial"/>
                <a:ea typeface="Arial"/>
                <a:cs typeface="Arial"/>
                <a:sym typeface="Arial"/>
              </a:defRPr>
            </a:pPr>
            <a:r>
              <a:t>As predicted, the boy did not contract smallpox</a:t>
            </a:r>
          </a:p>
        </p:txBody>
      </p:sp>
      <p:sp>
        <p:nvSpPr>
          <p:cNvPr id="297" name="Shape 29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Innate Immunity and Adaptive Immunity</a:t>
            </a:r>
          </a:p>
        </p:txBody>
      </p:sp>
      <p:sp>
        <p:nvSpPr>
          <p:cNvPr id="300" name="Shape 300"/>
          <p:cNvSpPr/>
          <p:nvPr>
            <p:ph type="body" idx="4294967295"/>
          </p:nvPr>
        </p:nvSpPr>
        <p:spPr>
          <a:xfrm>
            <a:off x="205456" y="1819769"/>
            <a:ext cx="12480999" cy="7486792"/>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b="1" sz="3800">
                <a:latin typeface="Arial"/>
                <a:ea typeface="Arial"/>
                <a:cs typeface="Arial"/>
                <a:sym typeface="Arial"/>
              </a:defRPr>
            </a:pPr>
            <a:r>
              <a:t>Innate immunity</a:t>
            </a:r>
            <a:r>
              <a:rPr b="0"/>
              <a:t> refers to immune system cells that are ready to respond to foreign invaders at all times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innate immune system is nonspecific and responds in the same way to all antigens</a:t>
            </a:r>
          </a:p>
          <a:p>
            <a:pPr lvl="1" marL="836245" indent="-404446" defTabSz="1300480">
              <a:spcBef>
                <a:spcPts val="800"/>
              </a:spcBef>
              <a:buClr>
                <a:srgbClr val="9D002D"/>
              </a:buClr>
              <a:buSzPct val="100000"/>
              <a:buChar char="–"/>
              <a:defRPr>
                <a:latin typeface="Arial"/>
                <a:ea typeface="Arial"/>
                <a:cs typeface="Arial"/>
                <a:sym typeface="Arial"/>
              </a:defRPr>
            </a:pPr>
            <a:r>
              <a:t>An </a:t>
            </a:r>
            <a:r>
              <a:rPr b="1"/>
              <a:t>antigen</a:t>
            </a:r>
            <a:r>
              <a:t> is any foreign molecule that can initiate </a:t>
            </a:r>
            <a:br/>
            <a:r>
              <a:t>an immune response</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Cells that require activation confer </a:t>
            </a:r>
            <a:r>
              <a:rPr b="1"/>
              <a:t>adaptive immunity</a:t>
            </a:r>
            <a:r>
              <a:t> </a:t>
            </a:r>
          </a:p>
          <a:p>
            <a:pPr lvl="1" marL="836245" indent="-404446" defTabSz="1300480">
              <a:spcBef>
                <a:spcPts val="800"/>
              </a:spcBef>
              <a:buClr>
                <a:srgbClr val="9D002D"/>
              </a:buClr>
              <a:buSzPct val="100000"/>
              <a:buChar char="–"/>
              <a:defRPr>
                <a:latin typeface="Arial"/>
                <a:ea typeface="Arial"/>
                <a:cs typeface="Arial"/>
                <a:sym typeface="Arial"/>
              </a:defRPr>
            </a:pPr>
            <a:r>
              <a:t>These cells respond in an extremely specific way to the particular strains of bacteria, viruses, or fungi that enter the body</a:t>
            </a:r>
          </a:p>
        </p:txBody>
      </p:sp>
      <p:sp>
        <p:nvSpPr>
          <p:cNvPr id="301" name="Shape 30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3" name="image7.jpeg"/>
          <p:cNvPicPr>
            <a:picLocks noChangeAspect="1"/>
          </p:cNvPicPr>
          <p:nvPr/>
        </p:nvPicPr>
        <p:blipFill>
          <a:blip r:embed="rId3">
            <a:extLst/>
          </a:blip>
          <a:srcRect l="0" t="0" r="0" b="2828"/>
          <a:stretch>
            <a:fillRect/>
          </a:stretch>
        </p:blipFill>
        <p:spPr>
          <a:xfrm>
            <a:off x="1113083" y="835376"/>
            <a:ext cx="10778634" cy="8064784"/>
          </a:xfrm>
          <a:prstGeom prst="rect">
            <a:avLst/>
          </a:prstGeom>
          <a:ln w="12700">
            <a:miter lim="400000"/>
          </a:ln>
        </p:spPr>
      </p:pic>
      <p:sp>
        <p:nvSpPr>
          <p:cNvPr id="304" name="Shape 304"/>
          <p:cNvSpPr/>
          <p:nvPr>
            <p:ph type="title" idx="4294967295"/>
          </p:nvPr>
        </p:nvSpPr>
        <p:spPr>
          <a:xfrm>
            <a:off x="27092" y="-2"/>
            <a:ext cx="5764109"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Table 51.1</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image1.jpeg"/>
          <p:cNvPicPr>
            <a:picLocks noChangeAspect="1"/>
          </p:cNvPicPr>
          <p:nvPr/>
        </p:nvPicPr>
        <p:blipFill>
          <a:blip r:embed="rId3">
            <a:extLst/>
          </a:blip>
          <a:srcRect l="0" t="0" r="0" b="3500"/>
          <a:stretch>
            <a:fillRect/>
          </a:stretch>
        </p:blipFill>
        <p:spPr>
          <a:xfrm>
            <a:off x="422203" y="1424657"/>
            <a:ext cx="12158136" cy="6660447"/>
          </a:xfrm>
          <a:prstGeom prst="rect">
            <a:avLst/>
          </a:prstGeom>
          <a:ln w="12700">
            <a:miter lim="400000"/>
          </a:ln>
        </p:spPr>
      </p:pic>
      <p:sp>
        <p:nvSpPr>
          <p:cNvPr id="168" name="Shape 168"/>
          <p:cNvSpPr/>
          <p:nvPr>
            <p:ph type="title" idx="4294967295"/>
          </p:nvPr>
        </p:nvSpPr>
        <p:spPr>
          <a:xfrm>
            <a:off x="27092" y="-2"/>
            <a:ext cx="8848234"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Roadmap 51</a:t>
            </a:r>
          </a:p>
        </p:txBody>
      </p:sp>
      <p:sp>
        <p:nvSpPr>
          <p:cNvPr id="169" name="Shape 169"/>
          <p:cNvSpPr/>
          <p:nvPr/>
        </p:nvSpPr>
        <p:spPr>
          <a:xfrm>
            <a:off x="4664568" y="1415625"/>
            <a:ext cx="4657130"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000">
                <a:latin typeface="Arial Black"/>
                <a:ea typeface="Arial Black"/>
                <a:cs typeface="Arial Black"/>
                <a:sym typeface="Arial Black"/>
              </a:defRPr>
            </a:lvl1pPr>
          </a:lstStyle>
          <a:p>
            <a:pPr/>
            <a:r>
              <a:t>In this chapter you will learn how</a:t>
            </a:r>
          </a:p>
        </p:txBody>
      </p:sp>
      <p:sp>
        <p:nvSpPr>
          <p:cNvPr id="170" name="Shape 170"/>
          <p:cNvSpPr/>
          <p:nvPr/>
        </p:nvSpPr>
        <p:spPr>
          <a:xfrm>
            <a:off x="3948853" y="5332869"/>
            <a:ext cx="1865735"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000">
                <a:solidFill>
                  <a:srgbClr val="106AAA"/>
                </a:solidFill>
                <a:latin typeface="Arial Black"/>
                <a:ea typeface="Arial Black"/>
                <a:cs typeface="Arial Black"/>
                <a:sym typeface="Arial Black"/>
              </a:defRPr>
            </a:lvl1pPr>
          </a:lstStyle>
          <a:p>
            <a:pPr/>
            <a:r>
              <a:t>finally asking</a:t>
            </a:r>
          </a:p>
        </p:txBody>
      </p:sp>
      <p:sp>
        <p:nvSpPr>
          <p:cNvPr id="171" name="Shape 171"/>
          <p:cNvSpPr/>
          <p:nvPr/>
        </p:nvSpPr>
        <p:spPr>
          <a:xfrm>
            <a:off x="2639341" y="4316869"/>
            <a:ext cx="704802"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51.1</a:t>
            </a:r>
          </a:p>
        </p:txBody>
      </p:sp>
      <p:sp>
        <p:nvSpPr>
          <p:cNvPr id="172" name="Shape 172"/>
          <p:cNvSpPr/>
          <p:nvPr/>
        </p:nvSpPr>
        <p:spPr>
          <a:xfrm>
            <a:off x="4534899" y="1968781"/>
            <a:ext cx="5260318" cy="6833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110000"/>
              </a:lnSpc>
              <a:defRPr b="1" sz="2200">
                <a:solidFill>
                  <a:srgbClr val="FFFFFF"/>
                </a:solidFill>
                <a:latin typeface="Arial"/>
                <a:ea typeface="Arial"/>
                <a:cs typeface="Arial"/>
                <a:sym typeface="Arial"/>
              </a:defRPr>
            </a:pPr>
            <a:r>
              <a:t>Animals fight infectious diseases using</a:t>
            </a:r>
            <a:br/>
            <a:r>
              <a:t>their immune system</a:t>
            </a:r>
          </a:p>
        </p:txBody>
      </p:sp>
      <p:sp>
        <p:nvSpPr>
          <p:cNvPr id="173" name="Shape 173"/>
          <p:cNvSpPr/>
          <p:nvPr/>
        </p:nvSpPr>
        <p:spPr>
          <a:xfrm>
            <a:off x="11464994" y="4321385"/>
            <a:ext cx="704802"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51.2</a:t>
            </a:r>
          </a:p>
        </p:txBody>
      </p:sp>
      <p:sp>
        <p:nvSpPr>
          <p:cNvPr id="174" name="Shape 174"/>
          <p:cNvSpPr/>
          <p:nvPr/>
        </p:nvSpPr>
        <p:spPr>
          <a:xfrm>
            <a:off x="4718754" y="6786880"/>
            <a:ext cx="704802"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51.5</a:t>
            </a:r>
          </a:p>
        </p:txBody>
      </p:sp>
      <p:sp>
        <p:nvSpPr>
          <p:cNvPr id="175" name="Shape 175"/>
          <p:cNvSpPr/>
          <p:nvPr/>
        </p:nvSpPr>
        <p:spPr>
          <a:xfrm>
            <a:off x="11478541" y="6066649"/>
            <a:ext cx="704801"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51.3</a:t>
            </a:r>
          </a:p>
        </p:txBody>
      </p:sp>
      <p:sp>
        <p:nvSpPr>
          <p:cNvPr id="176" name="Shape 176"/>
          <p:cNvSpPr/>
          <p:nvPr/>
        </p:nvSpPr>
        <p:spPr>
          <a:xfrm>
            <a:off x="11451449" y="7389707"/>
            <a:ext cx="704801"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800">
                <a:solidFill>
                  <a:srgbClr val="FCD348"/>
                </a:solidFill>
                <a:latin typeface="Arial"/>
                <a:ea typeface="Arial"/>
                <a:cs typeface="Arial"/>
                <a:sym typeface="Arial"/>
              </a:defRPr>
            </a:lvl1pPr>
          </a:lstStyle>
          <a:p>
            <a:pPr/>
            <a:r>
              <a:t>51.4</a:t>
            </a:r>
          </a:p>
        </p:txBody>
      </p:sp>
      <p:sp>
        <p:nvSpPr>
          <p:cNvPr id="177" name="Shape 177"/>
          <p:cNvSpPr/>
          <p:nvPr/>
        </p:nvSpPr>
        <p:spPr>
          <a:xfrm>
            <a:off x="7159413" y="4470400"/>
            <a:ext cx="1028949" cy="10668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solidFill>
                  <a:srgbClr val="106AAA"/>
                </a:solidFill>
                <a:latin typeface="Arial Black"/>
                <a:ea typeface="Arial Black"/>
                <a:cs typeface="Arial Black"/>
                <a:sym typeface="Arial Black"/>
              </a:defRPr>
            </a:pPr>
            <a:r>
              <a:t>looking</a:t>
            </a:r>
            <a:br/>
            <a:r>
              <a:t>closer</a:t>
            </a:r>
            <a:br/>
            <a:r>
              <a:t>at</a:t>
            </a:r>
          </a:p>
        </p:txBody>
      </p:sp>
      <p:sp>
        <p:nvSpPr>
          <p:cNvPr id="178" name="Shape 178"/>
          <p:cNvSpPr/>
          <p:nvPr/>
        </p:nvSpPr>
        <p:spPr>
          <a:xfrm>
            <a:off x="2038773" y="2546773"/>
            <a:ext cx="1480518" cy="711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000">
                <a:solidFill>
                  <a:srgbClr val="106AAA"/>
                </a:solidFill>
                <a:latin typeface="Arial Black"/>
                <a:ea typeface="Arial Black"/>
                <a:cs typeface="Arial Black"/>
                <a:sym typeface="Arial Black"/>
              </a:defRPr>
            </a:pPr>
            <a:r>
              <a:t>by first</a:t>
            </a:r>
            <a:br/>
            <a:r>
              <a:t>comparing</a:t>
            </a:r>
          </a:p>
        </p:txBody>
      </p:sp>
      <p:sp>
        <p:nvSpPr>
          <p:cNvPr id="179" name="Shape 179"/>
          <p:cNvSpPr/>
          <p:nvPr/>
        </p:nvSpPr>
        <p:spPr>
          <a:xfrm>
            <a:off x="4251769" y="3935305"/>
            <a:ext cx="2512158"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lnSpc>
                <a:spcPct val="110000"/>
              </a:lnSpc>
              <a:defRPr b="1" sz="2200">
                <a:solidFill>
                  <a:srgbClr val="FFFFFF"/>
                </a:solidFill>
                <a:latin typeface="Arial"/>
                <a:ea typeface="Arial"/>
                <a:cs typeface="Arial"/>
                <a:sym typeface="Arial"/>
              </a:defRPr>
            </a:lvl1pPr>
          </a:lstStyle>
          <a:p>
            <a:pPr/>
            <a:r>
              <a:t>Adaptive immunity</a:t>
            </a:r>
          </a:p>
        </p:txBody>
      </p:sp>
      <p:sp>
        <p:nvSpPr>
          <p:cNvPr id="180" name="Shape 180"/>
          <p:cNvSpPr/>
          <p:nvPr/>
        </p:nvSpPr>
        <p:spPr>
          <a:xfrm>
            <a:off x="634435" y="3924017"/>
            <a:ext cx="2154995"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200">
                <a:solidFill>
                  <a:srgbClr val="FFFFFF"/>
                </a:solidFill>
                <a:latin typeface="Arial"/>
                <a:ea typeface="Arial"/>
                <a:cs typeface="Arial"/>
                <a:sym typeface="Arial"/>
              </a:defRPr>
            </a:lvl1pPr>
          </a:lstStyle>
          <a:p>
            <a:pPr/>
            <a:r>
              <a:t>Innate immunity</a:t>
            </a:r>
          </a:p>
        </p:txBody>
      </p:sp>
      <p:sp>
        <p:nvSpPr>
          <p:cNvPr id="181" name="Shape 181"/>
          <p:cNvSpPr/>
          <p:nvPr/>
        </p:nvSpPr>
        <p:spPr>
          <a:xfrm>
            <a:off x="2088444" y="5926666"/>
            <a:ext cx="3210384" cy="104567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200">
                <a:solidFill>
                  <a:srgbClr val="FFFFFF"/>
                </a:solidFill>
                <a:latin typeface="Arial"/>
                <a:ea typeface="Arial"/>
                <a:cs typeface="Arial"/>
                <a:sym typeface="Arial"/>
              </a:defRPr>
            </a:pPr>
            <a:r>
              <a:t>What happens when the</a:t>
            </a:r>
            <a:br/>
            <a:r>
              <a:t>immune system </a:t>
            </a:r>
            <a:r>
              <a:rPr i="1"/>
              <a:t>doesn’t</a:t>
            </a:r>
            <a:br>
              <a:rPr i="1"/>
            </a:br>
            <a:r>
              <a:t>work correctly? </a:t>
            </a:r>
          </a:p>
        </p:txBody>
      </p:sp>
      <p:sp>
        <p:nvSpPr>
          <p:cNvPr id="182" name="Shape 182"/>
          <p:cNvSpPr/>
          <p:nvPr/>
        </p:nvSpPr>
        <p:spPr>
          <a:xfrm>
            <a:off x="9008533" y="3472462"/>
            <a:ext cx="3148856" cy="6833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200">
                <a:solidFill>
                  <a:srgbClr val="FFFFFF"/>
                </a:solidFill>
                <a:latin typeface="Arial"/>
                <a:ea typeface="Arial"/>
                <a:cs typeface="Arial"/>
                <a:sym typeface="Arial"/>
              </a:defRPr>
            </a:pPr>
            <a:r>
              <a:t>Recognition:</a:t>
            </a:r>
            <a:br/>
            <a:r>
              <a:t>the role of lymphocytes</a:t>
            </a:r>
          </a:p>
        </p:txBody>
      </p:sp>
      <p:sp>
        <p:nvSpPr>
          <p:cNvPr id="183" name="Shape 183"/>
          <p:cNvSpPr/>
          <p:nvPr/>
        </p:nvSpPr>
        <p:spPr>
          <a:xfrm>
            <a:off x="8997243" y="5353191"/>
            <a:ext cx="2435214" cy="6833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200">
                <a:solidFill>
                  <a:srgbClr val="FFFFFF"/>
                </a:solidFill>
                <a:latin typeface="Arial"/>
                <a:ea typeface="Arial"/>
                <a:cs typeface="Arial"/>
                <a:sym typeface="Arial"/>
              </a:defRPr>
            </a:pPr>
            <a:r>
              <a:t>Activation:</a:t>
            </a:r>
            <a:br/>
            <a:r>
              <a:t>T cells and B cells</a:t>
            </a:r>
          </a:p>
        </p:txBody>
      </p:sp>
      <p:sp>
        <p:nvSpPr>
          <p:cNvPr id="184" name="Shape 184"/>
          <p:cNvSpPr/>
          <p:nvPr/>
        </p:nvSpPr>
        <p:spPr>
          <a:xfrm>
            <a:off x="8985955" y="7012657"/>
            <a:ext cx="3087056"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200">
                <a:solidFill>
                  <a:srgbClr val="FFFFFF"/>
                </a:solidFill>
                <a:latin typeface="Arial"/>
                <a:ea typeface="Arial"/>
                <a:cs typeface="Arial"/>
                <a:sym typeface="Arial"/>
              </a:defRPr>
            </a:lvl1pPr>
          </a:lstStyle>
          <a:p>
            <a:pPr/>
            <a:r>
              <a:t>Response and memory</a:t>
            </a:r>
          </a:p>
        </p:txBody>
      </p:sp>
      <p:sp>
        <p:nvSpPr>
          <p:cNvPr id="185" name="Shape 185"/>
          <p:cNvSpPr/>
          <p:nvPr/>
        </p:nvSpPr>
        <p:spPr>
          <a:xfrm>
            <a:off x="1473199" y="5371253"/>
            <a:ext cx="4657132" cy="2257106"/>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a:r>
              <a:t>Increasingly not as  clear</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p:nvPr>
        </p:nvSpPr>
        <p:spPr>
          <a:prstGeom prst="rect">
            <a:avLst/>
          </a:prstGeom>
        </p:spPr>
        <p:txBody>
          <a:bodyPr/>
          <a:lstStyle/>
          <a:p>
            <a:pPr/>
            <a:r>
              <a:t>Epigenetics</a:t>
            </a:r>
          </a:p>
        </p:txBody>
      </p:sp>
      <p:sp>
        <p:nvSpPr>
          <p:cNvPr id="311" name="Shape 311"/>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312" name="image8.jpeg"/>
          <p:cNvPicPr>
            <a:picLocks noChangeAspect="1"/>
          </p:cNvPicPr>
          <p:nvPr/>
        </p:nvPicPr>
        <p:blipFill>
          <a:blip r:embed="rId2">
            <a:extLst/>
          </a:blip>
          <a:stretch>
            <a:fillRect/>
          </a:stretch>
        </p:blipFill>
        <p:spPr>
          <a:xfrm>
            <a:off x="304800" y="1206500"/>
            <a:ext cx="8382000" cy="1244600"/>
          </a:xfrm>
          <a:prstGeom prst="rect">
            <a:avLst/>
          </a:prstGeom>
          <a:ln w="12700">
            <a:miter lim="400000"/>
          </a:ln>
        </p:spPr>
      </p:pic>
      <p:pic>
        <p:nvPicPr>
          <p:cNvPr id="313" name="image9.jpeg"/>
          <p:cNvPicPr>
            <a:picLocks noChangeAspect="1"/>
          </p:cNvPicPr>
          <p:nvPr/>
        </p:nvPicPr>
        <p:blipFill>
          <a:blip r:embed="rId3">
            <a:extLst/>
          </a:blip>
          <a:stretch>
            <a:fillRect/>
          </a:stretch>
        </p:blipFill>
        <p:spPr>
          <a:xfrm>
            <a:off x="1404245" y="3225800"/>
            <a:ext cx="9657455" cy="5308600"/>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pPr/>
            <a:r>
              <a:t>Epigenetics</a:t>
            </a:r>
          </a:p>
        </p:txBody>
      </p:sp>
      <p:sp>
        <p:nvSpPr>
          <p:cNvPr id="316" name="Shape 316"/>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317" name="image10.jpeg"/>
          <p:cNvPicPr>
            <a:picLocks noChangeAspect="1"/>
          </p:cNvPicPr>
          <p:nvPr/>
        </p:nvPicPr>
        <p:blipFill>
          <a:blip r:embed="rId2">
            <a:extLst/>
          </a:blip>
          <a:stretch>
            <a:fillRect/>
          </a:stretch>
        </p:blipFill>
        <p:spPr>
          <a:xfrm>
            <a:off x="4381500" y="3784600"/>
            <a:ext cx="8267700" cy="5791200"/>
          </a:xfrm>
          <a:prstGeom prst="rect">
            <a:avLst/>
          </a:prstGeom>
          <a:ln w="12700">
            <a:miter lim="400000"/>
          </a:ln>
        </p:spPr>
      </p:pic>
      <p:pic>
        <p:nvPicPr>
          <p:cNvPr id="318" name="image11.jpeg"/>
          <p:cNvPicPr>
            <a:picLocks noChangeAspect="1"/>
          </p:cNvPicPr>
          <p:nvPr/>
        </p:nvPicPr>
        <p:blipFill>
          <a:blip r:embed="rId3">
            <a:extLst/>
          </a:blip>
          <a:stretch>
            <a:fillRect/>
          </a:stretch>
        </p:blipFill>
        <p:spPr>
          <a:xfrm>
            <a:off x="673100" y="1765300"/>
            <a:ext cx="11645900" cy="1549400"/>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p>
            <a:pPr/>
            <a:r>
              <a:t>Epigenetics</a:t>
            </a:r>
          </a:p>
        </p:txBody>
      </p:sp>
      <p:sp>
        <p:nvSpPr>
          <p:cNvPr id="321" name="Shape 321"/>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322" name="image11.jpeg"/>
          <p:cNvPicPr>
            <a:picLocks noChangeAspect="1"/>
          </p:cNvPicPr>
          <p:nvPr/>
        </p:nvPicPr>
        <p:blipFill>
          <a:blip r:embed="rId2">
            <a:extLst/>
          </a:blip>
          <a:stretch>
            <a:fillRect/>
          </a:stretch>
        </p:blipFill>
        <p:spPr>
          <a:xfrm>
            <a:off x="673100" y="1765300"/>
            <a:ext cx="11645900" cy="1549400"/>
          </a:xfrm>
          <a:prstGeom prst="rect">
            <a:avLst/>
          </a:prstGeom>
          <a:ln w="12700">
            <a:miter lim="400000"/>
          </a:ln>
        </p:spPr>
      </p:pic>
      <p:pic>
        <p:nvPicPr>
          <p:cNvPr id="323" name="image12.jpeg"/>
          <p:cNvPicPr>
            <a:picLocks noChangeAspect="1"/>
          </p:cNvPicPr>
          <p:nvPr/>
        </p:nvPicPr>
        <p:blipFill>
          <a:blip r:embed="rId3">
            <a:extLst/>
          </a:blip>
          <a:stretch>
            <a:fillRect/>
          </a:stretch>
        </p:blipFill>
        <p:spPr>
          <a:xfrm>
            <a:off x="203200" y="5105400"/>
            <a:ext cx="12579350" cy="3594100"/>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Barriers to Entry</a:t>
            </a:r>
          </a:p>
        </p:txBody>
      </p:sp>
      <p:sp>
        <p:nvSpPr>
          <p:cNvPr id="326" name="Shape 326"/>
          <p:cNvSpPr/>
          <p:nvPr>
            <p:ph type="body" idx="4294967295"/>
          </p:nvPr>
        </p:nvSpPr>
        <p:spPr>
          <a:xfrm>
            <a:off x="205456" y="1819768"/>
            <a:ext cx="12480999" cy="78254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most important barrier to pathogen entry is the skin</a:t>
            </a:r>
          </a:p>
          <a:p>
            <a:pPr lvl="1" marL="836245" indent="-404446" defTabSz="1300480">
              <a:spcBef>
                <a:spcPts val="800"/>
              </a:spcBef>
              <a:buClr>
                <a:srgbClr val="9D002D"/>
              </a:buClr>
              <a:buSzPct val="100000"/>
              <a:buChar char="–"/>
              <a:defRPr>
                <a:latin typeface="Arial"/>
                <a:ea typeface="Arial"/>
                <a:cs typeface="Arial"/>
                <a:sym typeface="Arial"/>
              </a:defRPr>
            </a:pPr>
            <a:r>
              <a:t>Skin presents both physical and chemical barriers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 variety of  barriers:</a:t>
            </a:r>
          </a:p>
          <a:p>
            <a:pPr lvl="1" marL="836245" indent="-404446" defTabSz="1300480">
              <a:spcBef>
                <a:spcPts val="800"/>
              </a:spcBef>
              <a:buClr>
                <a:srgbClr val="9D002D"/>
              </a:buClr>
              <a:buSzPct val="100000"/>
              <a:buChar char="–"/>
              <a:defRPr>
                <a:latin typeface="Arial"/>
                <a:ea typeface="Arial"/>
                <a:cs typeface="Arial"/>
                <a:sym typeface="Arial"/>
              </a:defRPr>
            </a:pPr>
            <a:r>
              <a:t>Insects have an armored body covering</a:t>
            </a:r>
          </a:p>
          <a:p>
            <a:pPr lvl="1" marL="836245" indent="-404446" defTabSz="1300480">
              <a:spcBef>
                <a:spcPts val="800"/>
              </a:spcBef>
              <a:buClr>
                <a:srgbClr val="9D002D"/>
              </a:buClr>
              <a:buSzPct val="100000"/>
              <a:buChar char="–"/>
              <a:defRPr>
                <a:latin typeface="Arial"/>
                <a:ea typeface="Arial"/>
                <a:cs typeface="Arial"/>
                <a:sym typeface="Arial"/>
              </a:defRPr>
            </a:pPr>
            <a:r>
              <a:t>Soft-bodied animals are generally covered in mucus</a:t>
            </a:r>
          </a:p>
          <a:p>
            <a:pPr lvl="1" marL="836245" indent="-404446" defTabSz="1300480">
              <a:spcBef>
                <a:spcPts val="800"/>
              </a:spcBef>
              <a:buClr>
                <a:srgbClr val="9D002D"/>
              </a:buClr>
              <a:buSzPct val="100000"/>
              <a:buChar char="–"/>
              <a:defRPr>
                <a:latin typeface="Arial"/>
                <a:ea typeface="Arial"/>
                <a:cs typeface="Arial"/>
                <a:sym typeface="Arial"/>
              </a:defRPr>
            </a:pPr>
            <a:r>
              <a:t>Human skin contains a layer of dead cells filled with the protein keratin</a:t>
            </a:r>
          </a:p>
          <a:p>
            <a:pPr lvl="2" marL="1315507" indent="-413807" defTabSz="1300480">
              <a:spcBef>
                <a:spcPts val="800"/>
              </a:spcBef>
              <a:buClr>
                <a:srgbClr val="9D002D"/>
              </a:buClr>
              <a:buSzPct val="100000"/>
              <a:buChar char="–"/>
              <a:defRPr sz="3400">
                <a:latin typeface="Arial"/>
                <a:ea typeface="Arial"/>
                <a:cs typeface="Arial"/>
                <a:sym typeface="Arial"/>
              </a:defRPr>
            </a:pPr>
            <a:r>
              <a:t>Human skin is covered with an oil made of fatty acids.  </a:t>
            </a:r>
          </a:p>
          <a:p>
            <a:pPr lvl="2" marL="1315507" indent="-413807" defTabSz="1300480">
              <a:spcBef>
                <a:spcPts val="800"/>
              </a:spcBef>
              <a:buClr>
                <a:srgbClr val="9D002D"/>
              </a:buClr>
              <a:buSzPct val="100000"/>
              <a:buChar char="–"/>
              <a:defRPr sz="3400">
                <a:latin typeface="Arial"/>
                <a:ea typeface="Arial"/>
                <a:cs typeface="Arial"/>
                <a:sym typeface="Arial"/>
              </a:defRPr>
            </a:pPr>
            <a:r>
              <a:t>This lowers the pH, making it difficult for pathogens to grow</a:t>
            </a:r>
          </a:p>
        </p:txBody>
      </p:sp>
      <p:sp>
        <p:nvSpPr>
          <p:cNvPr id="327" name="Shape 32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9" name="image25.png"/>
          <p:cNvPicPr>
            <a:picLocks noChangeAspect="1"/>
          </p:cNvPicPr>
          <p:nvPr/>
        </p:nvPicPr>
        <p:blipFill>
          <a:blip r:embed="rId2">
            <a:extLst/>
          </a:blip>
          <a:stretch>
            <a:fillRect/>
          </a:stretch>
        </p:blipFill>
        <p:spPr>
          <a:xfrm>
            <a:off x="457200" y="584200"/>
            <a:ext cx="6400800" cy="4762500"/>
          </a:xfrm>
          <a:prstGeom prst="rect">
            <a:avLst/>
          </a:prstGeom>
          <a:ln w="12700">
            <a:miter lim="400000"/>
          </a:ln>
        </p:spPr>
      </p:pic>
      <p:pic>
        <p:nvPicPr>
          <p:cNvPr id="330" name="image26.png"/>
          <p:cNvPicPr>
            <a:picLocks noChangeAspect="1"/>
          </p:cNvPicPr>
          <p:nvPr/>
        </p:nvPicPr>
        <p:blipFill>
          <a:blip r:embed="rId3">
            <a:extLst/>
          </a:blip>
          <a:stretch>
            <a:fillRect/>
          </a:stretch>
        </p:blipFill>
        <p:spPr>
          <a:xfrm>
            <a:off x="5388974" y="1879600"/>
            <a:ext cx="7209426" cy="4978400"/>
          </a:xfrm>
          <a:prstGeom prst="rect">
            <a:avLst/>
          </a:prstGeom>
          <a:ln w="12700">
            <a:miter lim="400000"/>
          </a:ln>
        </p:spPr>
      </p:pic>
      <p:sp>
        <p:nvSpPr>
          <p:cNvPr id="331" name="Shape 331"/>
          <p:cNvSpPr/>
          <p:nvPr>
            <p:ph type="title"/>
          </p:nvPr>
        </p:nvSpPr>
        <p:spPr>
          <a:prstGeom prst="rect">
            <a:avLst/>
          </a:prstGeom>
        </p:spPr>
        <p:txBody>
          <a:bodyPr/>
          <a:lstStyle/>
          <a:p>
            <a:pPr/>
            <a:r>
              <a:t>Chemico-physical Barrier</a:t>
            </a:r>
          </a:p>
        </p:txBody>
      </p:sp>
      <p:sp>
        <p:nvSpPr>
          <p:cNvPr id="332" name="Shape 332"/>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333" name="image27.png"/>
          <p:cNvPicPr>
            <a:picLocks noChangeAspect="1"/>
          </p:cNvPicPr>
          <p:nvPr/>
        </p:nvPicPr>
        <p:blipFill>
          <a:blip r:embed="rId4">
            <a:extLst/>
          </a:blip>
          <a:stretch>
            <a:fillRect/>
          </a:stretch>
        </p:blipFill>
        <p:spPr>
          <a:xfrm>
            <a:off x="0" y="6108700"/>
            <a:ext cx="6751057" cy="3695700"/>
          </a:xfrm>
          <a:prstGeom prst="rect">
            <a:avLst/>
          </a:prstGeom>
          <a:ln w="12700">
            <a:miter lim="400000"/>
          </a:ln>
        </p:spPr>
      </p:pic>
      <p:sp>
        <p:nvSpPr>
          <p:cNvPr id="334" name="Shape 334"/>
          <p:cNvSpPr/>
          <p:nvPr/>
        </p:nvSpPr>
        <p:spPr>
          <a:xfrm>
            <a:off x="7240121" y="7016750"/>
            <a:ext cx="6413502" cy="254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i="1" sz="4200">
                <a:latin typeface="Gill Sans"/>
                <a:ea typeface="Gill Sans"/>
                <a:cs typeface="Gill Sans"/>
                <a:sym typeface="Gill Sans"/>
              </a:defRPr>
            </a:pPr>
            <a:r>
              <a:t>anti-microbial peptides</a:t>
            </a:r>
          </a:p>
          <a:p>
            <a:pPr algn="l">
              <a:defRPr i="1" sz="4200">
                <a:latin typeface="Gill Sans"/>
                <a:ea typeface="Gill Sans"/>
                <a:cs typeface="Gill Sans"/>
                <a:sym typeface="Gill Sans"/>
              </a:defRPr>
            </a:pPr>
          </a:p>
          <a:p>
            <a:pPr lvl="1" indent="342900" algn="l">
              <a:defRPr i="1" sz="4200">
                <a:latin typeface="Gill Sans"/>
                <a:ea typeface="Gill Sans"/>
                <a:cs typeface="Gill Sans"/>
                <a:sym typeface="Gill Sans"/>
              </a:defRPr>
            </a:pPr>
            <a:r>
              <a:t>beneficial microbial    communities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Openings in the Body Are Protected</a:t>
            </a:r>
          </a:p>
        </p:txBody>
      </p:sp>
      <p:sp>
        <p:nvSpPr>
          <p:cNvPr id="337" name="Shape 337"/>
          <p:cNvSpPr/>
          <p:nvPr>
            <p:ph type="body" idx="4294967295"/>
          </p:nvPr>
        </p:nvSpPr>
        <p:spPr>
          <a:xfrm>
            <a:off x="205456" y="1819768"/>
            <a:ext cx="12318439" cy="7360358"/>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Gaps have a protective physical barrier in the form </a:t>
            </a:r>
            <a:br/>
            <a:r>
              <a:t>of </a:t>
            </a:r>
            <a:r>
              <a:rPr b="1"/>
              <a:t>mucus</a:t>
            </a:r>
            <a:r>
              <a:t>—a  proteoglycan-rich solution secreted </a:t>
            </a:r>
            <a:br/>
            <a:r>
              <a:t>by epithelial cells—or other features that discourage pathogen entry </a:t>
            </a:r>
          </a:p>
          <a:p>
            <a:pPr lvl="1" marL="836245" indent="-404446" defTabSz="1300480">
              <a:spcBef>
                <a:spcPts val="800"/>
              </a:spcBef>
              <a:buClr>
                <a:srgbClr val="9D002D"/>
              </a:buClr>
              <a:buSzPct val="100000"/>
              <a:buChar char="–"/>
              <a:defRPr>
                <a:latin typeface="Arial"/>
                <a:ea typeface="Arial"/>
                <a:cs typeface="Arial"/>
                <a:sym typeface="Arial"/>
              </a:defRPr>
            </a:pPr>
            <a:r>
              <a:t>This is the same mucus that covers the soft-bodied animals</a:t>
            </a:r>
          </a:p>
        </p:txBody>
      </p:sp>
      <p:sp>
        <p:nvSpPr>
          <p:cNvPr id="338" name="Shape 33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Openings in the Body Are Protected</a:t>
            </a:r>
          </a:p>
        </p:txBody>
      </p:sp>
      <p:sp>
        <p:nvSpPr>
          <p:cNvPr id="341" name="Shape 341"/>
          <p:cNvSpPr/>
          <p:nvPr>
            <p:ph type="body" idx="4294967295"/>
          </p:nvPr>
        </p:nvSpPr>
        <p:spPr>
          <a:xfrm>
            <a:off x="205456" y="1819767"/>
            <a:ext cx="12480999" cy="7324233"/>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Gaps in the body that are not covered with mucous layers are often protected by other types of secretions, such as </a:t>
            </a:r>
            <a:r>
              <a:rPr b="1"/>
              <a:t>wax</a:t>
            </a:r>
            <a:r>
              <a:t> in the ears and </a:t>
            </a:r>
            <a:r>
              <a:rPr b="1"/>
              <a:t>lysozyme</a:t>
            </a:r>
            <a:r>
              <a:t>, an antibiotic that occurs in tears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Despite preventative measures, however, pathogens are still able to gain entry to tissues beneath the skin</a:t>
            </a:r>
          </a:p>
        </p:txBody>
      </p:sp>
      <p:sp>
        <p:nvSpPr>
          <p:cNvPr id="342" name="Shape 34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4" name="image13.jpeg"/>
          <p:cNvPicPr>
            <a:picLocks noChangeAspect="1"/>
          </p:cNvPicPr>
          <p:nvPr/>
        </p:nvPicPr>
        <p:blipFill>
          <a:blip r:embed="rId3">
            <a:extLst/>
          </a:blip>
          <a:srcRect l="0" t="0" r="0" b="4780"/>
          <a:stretch>
            <a:fillRect/>
          </a:stretch>
        </p:blipFill>
        <p:spPr>
          <a:xfrm>
            <a:off x="440266" y="2609991"/>
            <a:ext cx="12158135" cy="4316873"/>
          </a:xfrm>
          <a:prstGeom prst="rect">
            <a:avLst/>
          </a:prstGeom>
          <a:ln w="12700">
            <a:miter lim="400000"/>
          </a:ln>
        </p:spPr>
      </p:pic>
      <p:sp>
        <p:nvSpPr>
          <p:cNvPr id="345" name="Shape 345"/>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51.1</a:t>
            </a:r>
          </a:p>
        </p:txBody>
      </p:sp>
      <p:sp>
        <p:nvSpPr>
          <p:cNvPr id="346" name="Shape 346"/>
          <p:cNvSpPr/>
          <p:nvPr/>
        </p:nvSpPr>
        <p:spPr>
          <a:xfrm>
            <a:off x="1426915" y="6594967"/>
            <a:ext cx="187039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Mucus-secreting cells</a:t>
            </a:r>
          </a:p>
        </p:txBody>
      </p:sp>
      <p:sp>
        <p:nvSpPr>
          <p:cNvPr id="347" name="Shape 347"/>
          <p:cNvSpPr/>
          <p:nvPr/>
        </p:nvSpPr>
        <p:spPr>
          <a:xfrm>
            <a:off x="4206238" y="6606258"/>
            <a:ext cx="109973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Ciliated cells</a:t>
            </a:r>
          </a:p>
        </p:txBody>
      </p:sp>
      <p:sp>
        <p:nvSpPr>
          <p:cNvPr id="348" name="Shape 348"/>
          <p:cNvSpPr/>
          <p:nvPr/>
        </p:nvSpPr>
        <p:spPr>
          <a:xfrm>
            <a:off x="507998" y="2677723"/>
            <a:ext cx="258932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Airways (lining of trachea)</a:t>
            </a:r>
          </a:p>
        </p:txBody>
      </p:sp>
      <p:sp>
        <p:nvSpPr>
          <p:cNvPr id="349" name="Shape 349"/>
          <p:cNvSpPr/>
          <p:nvPr/>
        </p:nvSpPr>
        <p:spPr>
          <a:xfrm>
            <a:off x="498967" y="2894470"/>
            <a:ext cx="5999821"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Most pathogens are trapped in mucus before they can reach the lungs.</a:t>
            </a:r>
            <a:br/>
            <a:r>
              <a:t>Beating cilia sweep pathogens up and out of the airway.</a:t>
            </a:r>
          </a:p>
        </p:txBody>
      </p:sp>
      <p:sp>
        <p:nvSpPr>
          <p:cNvPr id="350" name="Shape 350"/>
          <p:cNvSpPr/>
          <p:nvPr/>
        </p:nvSpPr>
        <p:spPr>
          <a:xfrm>
            <a:off x="9782950" y="2858346"/>
            <a:ext cx="2661122" cy="6037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Blinking wipes tears across</a:t>
            </a:r>
            <a:br/>
            <a:r>
              <a:t>the eye. Tears contain the</a:t>
            </a:r>
            <a:br/>
            <a:r>
              <a:t>antibacterial enzyme lysozyme.</a:t>
            </a:r>
          </a:p>
        </p:txBody>
      </p:sp>
      <p:sp>
        <p:nvSpPr>
          <p:cNvPr id="351" name="Shape 351"/>
          <p:cNvSpPr/>
          <p:nvPr/>
        </p:nvSpPr>
        <p:spPr>
          <a:xfrm>
            <a:off x="9782950" y="2641600"/>
            <a:ext cx="473869" cy="2413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Eyes</a:t>
            </a:r>
          </a:p>
        </p:txBody>
      </p:sp>
      <p:sp>
        <p:nvSpPr>
          <p:cNvPr id="352" name="Shape 352"/>
          <p:cNvSpPr/>
          <p:nvPr/>
        </p:nvSpPr>
        <p:spPr>
          <a:xfrm>
            <a:off x="9773919" y="3662114"/>
            <a:ext cx="45164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Ears</a:t>
            </a:r>
          </a:p>
        </p:txBody>
      </p:sp>
      <p:sp>
        <p:nvSpPr>
          <p:cNvPr id="353" name="Shape 353"/>
          <p:cNvSpPr/>
          <p:nvPr/>
        </p:nvSpPr>
        <p:spPr>
          <a:xfrm>
            <a:off x="9764889" y="4700692"/>
            <a:ext cx="50659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Nose</a:t>
            </a:r>
          </a:p>
        </p:txBody>
      </p:sp>
      <p:sp>
        <p:nvSpPr>
          <p:cNvPr id="354" name="Shape 354"/>
          <p:cNvSpPr/>
          <p:nvPr/>
        </p:nvSpPr>
        <p:spPr>
          <a:xfrm>
            <a:off x="9782950" y="5775395"/>
            <a:ext cx="145298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Digestive tract</a:t>
            </a:r>
          </a:p>
        </p:txBody>
      </p:sp>
      <p:sp>
        <p:nvSpPr>
          <p:cNvPr id="355" name="Shape 355"/>
          <p:cNvSpPr/>
          <p:nvPr/>
        </p:nvSpPr>
        <p:spPr>
          <a:xfrm>
            <a:off x="9764889" y="3869830"/>
            <a:ext cx="2532200" cy="6037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Hairs and earwax trap</a:t>
            </a:r>
            <a:br/>
            <a:r>
              <a:t>pathogens in the passageway</a:t>
            </a:r>
            <a:br/>
            <a:r>
              <a:t>of the external ear.</a:t>
            </a:r>
          </a:p>
        </p:txBody>
      </p:sp>
      <p:sp>
        <p:nvSpPr>
          <p:cNvPr id="356" name="Shape 356"/>
          <p:cNvSpPr/>
          <p:nvPr/>
        </p:nvSpPr>
        <p:spPr>
          <a:xfrm>
            <a:off x="9782950" y="4935501"/>
            <a:ext cx="2473425" cy="6037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The nasal passages are lined</a:t>
            </a:r>
            <a:br/>
            <a:r>
              <a:t>with mucous secretions and</a:t>
            </a:r>
            <a:br/>
            <a:r>
              <a:t>hairs that trap pathogens.</a:t>
            </a:r>
          </a:p>
        </p:txBody>
      </p:sp>
      <p:sp>
        <p:nvSpPr>
          <p:cNvPr id="357" name="Shape 357"/>
          <p:cNvSpPr/>
          <p:nvPr/>
        </p:nvSpPr>
        <p:spPr>
          <a:xfrm>
            <a:off x="9764889" y="6001172"/>
            <a:ext cx="2690466" cy="8069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Pathogens are trapped in saliva</a:t>
            </a:r>
            <a:br/>
            <a:r>
              <a:t>and mucus, then swallowed.</a:t>
            </a:r>
            <a:br/>
            <a:r>
              <a:t>Most are destroyed by the low</a:t>
            </a:r>
          </a:p>
          <a:p>
            <a:pPr algn="l" defTabSz="1300480">
              <a:defRPr b="1" sz="1400">
                <a:latin typeface="Arial"/>
                <a:ea typeface="Arial"/>
                <a:cs typeface="Arial"/>
                <a:sym typeface="Arial"/>
              </a:defRPr>
            </a:pPr>
            <a:r>
              <a:t>pH of the stomach.</a:t>
            </a:r>
          </a:p>
        </p:txBody>
      </p:sp>
      <p:sp>
        <p:nvSpPr>
          <p:cNvPr id="358" name="Shape 358"/>
          <p:cNvSpPr/>
          <p:nvPr/>
        </p:nvSpPr>
        <p:spPr>
          <a:xfrm flipV="1">
            <a:off x="7669671" y="2756746"/>
            <a:ext cx="2029744" cy="1505940"/>
          </a:xfrm>
          <a:prstGeom prst="line">
            <a:avLst/>
          </a:prstGeom>
          <a:ln w="25400">
            <a:solidFill>
              <a:srgbClr val="808080"/>
            </a:solidFill>
          </a:ln>
        </p:spPr>
        <p:txBody>
          <a:bodyPr lIns="45718" tIns="45718" rIns="45718" bIns="45718"/>
          <a:lstStyle/>
          <a:p>
            <a:pPr/>
          </a:p>
        </p:txBody>
      </p:sp>
      <p:sp>
        <p:nvSpPr>
          <p:cNvPr id="359" name="Shape 359"/>
          <p:cNvSpPr/>
          <p:nvPr/>
        </p:nvSpPr>
        <p:spPr>
          <a:xfrm flipV="1">
            <a:off x="8423768" y="3763714"/>
            <a:ext cx="1282419" cy="776677"/>
          </a:xfrm>
          <a:prstGeom prst="line">
            <a:avLst/>
          </a:prstGeom>
          <a:ln w="25400">
            <a:solidFill>
              <a:srgbClr val="808080"/>
            </a:solidFill>
          </a:ln>
        </p:spPr>
        <p:txBody>
          <a:bodyPr lIns="45718" tIns="45718" rIns="45718" bIns="45718"/>
          <a:lstStyle/>
          <a:p>
            <a:pPr/>
          </a:p>
        </p:txBody>
      </p:sp>
      <p:sp>
        <p:nvSpPr>
          <p:cNvPr id="360" name="Shape 360"/>
          <p:cNvSpPr/>
          <p:nvPr/>
        </p:nvSpPr>
        <p:spPr>
          <a:xfrm>
            <a:off x="7434861" y="4696176"/>
            <a:ext cx="2282615" cy="119664"/>
          </a:xfrm>
          <a:prstGeom prst="line">
            <a:avLst/>
          </a:prstGeom>
          <a:ln w="25400">
            <a:solidFill>
              <a:srgbClr val="808080"/>
            </a:solidFill>
          </a:ln>
        </p:spPr>
        <p:txBody>
          <a:bodyPr lIns="45718" tIns="45718" rIns="45718" bIns="45718"/>
          <a:lstStyle/>
          <a:p>
            <a:pPr/>
          </a:p>
        </p:txBody>
      </p:sp>
      <p:sp>
        <p:nvSpPr>
          <p:cNvPr id="361" name="Shape 361"/>
          <p:cNvSpPr/>
          <p:nvPr/>
        </p:nvSpPr>
        <p:spPr>
          <a:xfrm>
            <a:off x="7911252" y="5425440"/>
            <a:ext cx="1799451" cy="451557"/>
          </a:xfrm>
          <a:prstGeom prst="line">
            <a:avLst/>
          </a:prstGeom>
          <a:ln w="25400">
            <a:solidFill>
              <a:srgbClr val="808080"/>
            </a:solidFill>
          </a:ln>
        </p:spPr>
        <p:txBody>
          <a:bodyPr lIns="45718" tIns="45718" rIns="45718" bIns="45718"/>
          <a:lstStyle/>
          <a:p>
            <a:pPr/>
          </a:p>
        </p:txBody>
      </p:sp>
      <p:sp>
        <p:nvSpPr>
          <p:cNvPr id="362" name="Shape 362"/>
          <p:cNvSpPr/>
          <p:nvPr/>
        </p:nvSpPr>
        <p:spPr>
          <a:xfrm>
            <a:off x="4377830" y="5944727"/>
            <a:ext cx="257388" cy="663789"/>
          </a:xfrm>
          <a:prstGeom prst="line">
            <a:avLst/>
          </a:prstGeom>
          <a:ln w="25400">
            <a:solidFill>
              <a:srgbClr val="000000"/>
            </a:solidFill>
          </a:ln>
        </p:spPr>
        <p:txBody>
          <a:bodyPr lIns="45718" tIns="45718" rIns="45718" bIns="45718"/>
          <a:lstStyle/>
          <a:p>
            <a:pPr/>
          </a:p>
        </p:txBody>
      </p:sp>
      <p:sp>
        <p:nvSpPr>
          <p:cNvPr id="363" name="Shape 363"/>
          <p:cNvSpPr/>
          <p:nvPr/>
        </p:nvSpPr>
        <p:spPr>
          <a:xfrm flipV="1">
            <a:off x="4635217" y="5876995"/>
            <a:ext cx="361247" cy="745069"/>
          </a:xfrm>
          <a:prstGeom prst="line">
            <a:avLst/>
          </a:prstGeom>
          <a:ln w="25400">
            <a:solidFill>
              <a:srgbClr val="000000"/>
            </a:solidFill>
          </a:ln>
        </p:spPr>
        <p:txBody>
          <a:bodyPr lIns="45718" tIns="45718" rIns="45718" bIns="45718"/>
          <a:lstStyle/>
          <a:p>
            <a:pPr/>
          </a:p>
        </p:txBody>
      </p:sp>
      <p:sp>
        <p:nvSpPr>
          <p:cNvPr id="364" name="Shape 364"/>
          <p:cNvSpPr/>
          <p:nvPr/>
        </p:nvSpPr>
        <p:spPr>
          <a:xfrm>
            <a:off x="2065865" y="5888283"/>
            <a:ext cx="228038" cy="686366"/>
          </a:xfrm>
          <a:prstGeom prst="line">
            <a:avLst/>
          </a:prstGeom>
          <a:ln w="25400">
            <a:solidFill>
              <a:srgbClr val="000000"/>
            </a:solidFill>
          </a:ln>
        </p:spPr>
        <p:txBody>
          <a:bodyPr lIns="45718" tIns="45718" rIns="45718" bIns="45718"/>
          <a:lstStyle/>
          <a:p>
            <a:pPr/>
          </a:p>
        </p:txBody>
      </p:sp>
      <p:sp>
        <p:nvSpPr>
          <p:cNvPr id="365" name="Shape 365"/>
          <p:cNvSpPr/>
          <p:nvPr/>
        </p:nvSpPr>
        <p:spPr>
          <a:xfrm flipV="1">
            <a:off x="2293902" y="5788941"/>
            <a:ext cx="144499" cy="794740"/>
          </a:xfrm>
          <a:prstGeom prst="line">
            <a:avLst/>
          </a:prstGeom>
          <a:ln w="25400">
            <a:solidFill>
              <a:srgbClr val="000000"/>
            </a:solidFill>
          </a:ln>
        </p:spPr>
        <p:txBody>
          <a:bodyPr lIns="45718" tIns="45718" rIns="45718" bIns="45718"/>
          <a:lstStyle/>
          <a:p>
            <a:pPr/>
          </a:p>
        </p:txBody>
      </p:sp>
      <p:sp>
        <p:nvSpPr>
          <p:cNvPr id="366" name="Shape 366"/>
          <p:cNvSpPr/>
          <p:nvPr/>
        </p:nvSpPr>
        <p:spPr>
          <a:xfrm>
            <a:off x="602825" y="6003430"/>
            <a:ext cx="421520" cy="2128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solidFill>
                  <a:srgbClr val="FFFFFF"/>
                </a:solidFill>
                <a:latin typeface="Arial"/>
                <a:ea typeface="Arial"/>
                <a:cs typeface="Arial"/>
                <a:sym typeface="Arial"/>
              </a:defRPr>
            </a:pPr>
            <a:r>
              <a:t>2 </a:t>
            </a:r>
            <a:r>
              <a:rPr b="0">
                <a:latin typeface="Symbol"/>
                <a:ea typeface="Symbol"/>
                <a:cs typeface="Symbol"/>
                <a:sym typeface="Symbol"/>
              </a:rPr>
              <a:t>μ</a:t>
            </a:r>
            <a:r>
              <a:t>m</a:t>
            </a:r>
          </a:p>
        </p:txBody>
      </p:sp>
      <p:sp>
        <p:nvSpPr>
          <p:cNvPr id="367" name="Shape 367"/>
          <p:cNvSpPr/>
          <p:nvPr/>
        </p:nvSpPr>
        <p:spPr>
          <a:xfrm>
            <a:off x="618630" y="6290167"/>
            <a:ext cx="410918" cy="2"/>
          </a:xfrm>
          <a:prstGeom prst="line">
            <a:avLst/>
          </a:prstGeom>
          <a:ln w="63500">
            <a:solidFill>
              <a:srgbClr val="FFFFFF"/>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title" idx="4294967295"/>
          </p:nvPr>
        </p:nvSpPr>
        <p:spPr>
          <a:xfrm>
            <a:off x="97083" y="169332"/>
            <a:ext cx="12480998" cy="826349"/>
          </a:xfrm>
          <a:prstGeom prst="rect">
            <a:avLst/>
          </a:prstGeom>
        </p:spPr>
        <p:txBody>
          <a:bodyPr lIns="58351" tIns="58351" rIns="58351" bIns="58351"/>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Pathogens Gain Entry?</a:t>
            </a:r>
          </a:p>
        </p:txBody>
      </p:sp>
      <p:sp>
        <p:nvSpPr>
          <p:cNvPr id="372" name="Shape 372"/>
          <p:cNvSpPr/>
          <p:nvPr>
            <p:ph type="body" idx="4294967295"/>
          </p:nvPr>
        </p:nvSpPr>
        <p:spPr>
          <a:xfrm>
            <a:off x="79021" y="1783644"/>
            <a:ext cx="12480998" cy="7215859"/>
          </a:xfrm>
          <a:prstGeom prst="rect">
            <a:avLst/>
          </a:prstGeom>
        </p:spPr>
        <p:txBody>
          <a:bodyPr lIns="58351" tIns="58351" rIns="58351" bIns="58351" anchor="t"/>
          <a:lstStyle/>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Falls, wounds, and other types of physical trauma provide another important mode of entry  </a:t>
            </a:r>
          </a:p>
          <a:p>
            <a:pPr lvl="1" marL="836245" indent="-404446" defTabSz="1167270">
              <a:spcBef>
                <a:spcPts val="800"/>
              </a:spcBef>
              <a:buClr>
                <a:srgbClr val="9D002D"/>
              </a:buClr>
              <a:buSzPct val="100000"/>
              <a:buChar char="–"/>
              <a:defRPr>
                <a:latin typeface="Arial"/>
                <a:ea typeface="Arial"/>
                <a:cs typeface="Arial"/>
                <a:sym typeface="Arial"/>
              </a:defRPr>
            </a:pPr>
            <a:r>
              <a:t>When the skin is broken, bacteria and other pathogens enter</a:t>
            </a:r>
          </a:p>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Flu viruses have an enzyme on their surface that disrupts the mucous lining of the respiratory tract</a:t>
            </a:r>
          </a:p>
          <a:p>
            <a:pPr lvl="1" marL="836245" indent="-404446" defTabSz="1167270">
              <a:spcBef>
                <a:spcPts val="800"/>
              </a:spcBef>
              <a:buClr>
                <a:srgbClr val="9D002D"/>
              </a:buClr>
              <a:buSzPct val="100000"/>
              <a:buChar char="–"/>
              <a:defRPr>
                <a:latin typeface="Arial"/>
                <a:ea typeface="Arial"/>
                <a:cs typeface="Arial"/>
                <a:sym typeface="Arial"/>
              </a:defRPr>
            </a:pPr>
            <a:r>
              <a:t>This is how a flu virus gains entry to the respiratory system</a:t>
            </a:r>
          </a:p>
        </p:txBody>
      </p:sp>
      <p:sp>
        <p:nvSpPr>
          <p:cNvPr id="373" name="Shape 37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p>
            <a:pPr/>
            <a:r>
              <a:t>Defense Systems</a:t>
            </a:r>
          </a:p>
        </p:txBody>
      </p:sp>
      <p:sp>
        <p:nvSpPr>
          <p:cNvPr id="190" name="Shape 190"/>
          <p:cNvSpPr/>
          <p:nvPr>
            <p:ph type="body" idx="1"/>
          </p:nvPr>
        </p:nvSpPr>
        <p:spPr>
          <a:prstGeom prst="rect">
            <a:avLst/>
          </a:prstGeom>
        </p:spPr>
        <p:txBody>
          <a:bodyPr/>
          <a:lstStyle/>
          <a:p>
            <a:pPr/>
            <a:r>
              <a:t>Anatomic Features</a:t>
            </a:r>
          </a:p>
          <a:p>
            <a:pPr>
              <a:defRPr>
                <a:latin typeface="Gill Sans SemiBold"/>
                <a:ea typeface="Gill Sans SemiBold"/>
                <a:cs typeface="Gill Sans SemiBold"/>
                <a:sym typeface="Gill Sans SemiBold"/>
              </a:defRPr>
            </a:pPr>
            <a:r>
              <a:t>Immunity</a:t>
            </a:r>
            <a:r>
              <a:rPr>
                <a:latin typeface="Gill Sans"/>
                <a:ea typeface="Gill Sans"/>
                <a:cs typeface="Gill Sans"/>
                <a:sym typeface="Gill Sans"/>
              </a:rPr>
              <a:t> </a:t>
            </a:r>
          </a:p>
        </p:txBody>
      </p:sp>
      <p:sp>
        <p:nvSpPr>
          <p:cNvPr id="191" name="Shape 191"/>
          <p:cNvSpPr/>
          <p:nvPr>
            <p:ph type="sldNum" sz="quarter" idx="4294967295"/>
          </p:nvPr>
        </p:nvSpPr>
        <p:spPr>
          <a:xfrm>
            <a:off x="12376149" y="9156700"/>
            <a:ext cx="228601"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nvSpPr>
        <p:spPr>
          <a:xfrm>
            <a:off x="90309" y="219004"/>
            <a:ext cx="12128786" cy="6239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0">
              <a:defRPr b="1" sz="4400">
                <a:solidFill>
                  <a:srgbClr val="9D002D"/>
                </a:solidFill>
                <a:latin typeface="Times New Roman"/>
                <a:ea typeface="Times New Roman"/>
                <a:cs typeface="Times New Roman"/>
                <a:sym typeface="Times New Roman"/>
              </a:defRPr>
            </a:lvl1pPr>
          </a:lstStyle>
          <a:p>
            <a:pPr/>
            <a:r>
              <a:t>Innate Immunity</a:t>
            </a:r>
          </a:p>
        </p:txBody>
      </p:sp>
      <p:sp>
        <p:nvSpPr>
          <p:cNvPr id="376" name="Shape 376"/>
          <p:cNvSpPr/>
          <p:nvPr/>
        </p:nvSpPr>
        <p:spPr>
          <a:xfrm>
            <a:off x="216745" y="1300478"/>
            <a:ext cx="12553246" cy="6776"/>
          </a:xfrm>
          <a:prstGeom prst="line">
            <a:avLst/>
          </a:prstGeom>
          <a:ln w="101600">
            <a:solidFill>
              <a:srgbClr val="EFC335"/>
            </a:solidFill>
          </a:ln>
        </p:spPr>
        <p:txBody>
          <a:bodyPr lIns="45718" tIns="45718" rIns="45718" bIns="45718"/>
          <a:lstStyle/>
          <a:p>
            <a:pPr/>
          </a:p>
        </p:txBody>
      </p:sp>
      <p:pic>
        <p:nvPicPr>
          <p:cNvPr id="377" name="image28.png">
            <a:hlinkClick r:id="rId2" invalidUrl="" action="" tgtFrame="" tooltip="" history="1" highlightClick="0" endSnd="0"/>
          </p:cNvPr>
          <p:cNvPicPr>
            <a:picLocks noChangeAspect="1"/>
          </p:cNvPicPr>
          <p:nvPr/>
        </p:nvPicPr>
        <p:blipFill>
          <a:blip r:embed="rId3">
            <a:extLst/>
          </a:blip>
          <a:stretch>
            <a:fillRect/>
          </a:stretch>
        </p:blipFill>
        <p:spPr>
          <a:xfrm>
            <a:off x="3079607" y="4305582"/>
            <a:ext cx="1797193" cy="889566"/>
          </a:xfrm>
          <a:prstGeom prst="rect">
            <a:avLst/>
          </a:prstGeom>
          <a:ln w="12700">
            <a:miter lim="400000"/>
          </a:ln>
        </p:spPr>
      </p:pic>
      <p:sp>
        <p:nvSpPr>
          <p:cNvPr id="378" name="Shape 378"/>
          <p:cNvSpPr/>
          <p:nvPr/>
        </p:nvSpPr>
        <p:spPr>
          <a:xfrm>
            <a:off x="4944532" y="4497492"/>
            <a:ext cx="4896467" cy="498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2400">
                <a:latin typeface="Tahoma"/>
                <a:ea typeface="Tahoma"/>
                <a:cs typeface="Tahoma"/>
                <a:sym typeface="Tahoma"/>
              </a:defRPr>
            </a:lvl1pPr>
          </a:lstStyle>
          <a:p>
            <a:pPr/>
            <a:r>
              <a:t>BLAST Animation: Innate Immunity</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Innate Immune Response</a:t>
            </a:r>
          </a:p>
        </p:txBody>
      </p:sp>
      <p:sp>
        <p:nvSpPr>
          <p:cNvPr id="381" name="Shape 381"/>
          <p:cNvSpPr/>
          <p:nvPr>
            <p:ph type="body" idx="4294967295"/>
          </p:nvPr>
        </p:nvSpPr>
        <p:spPr>
          <a:xfrm>
            <a:off x="205456" y="1819768"/>
            <a:ext cx="12456164" cy="766289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t>
            </a:r>
            <a:r>
              <a:rPr b="1"/>
              <a:t>innate immune response</a:t>
            </a:r>
            <a:r>
              <a:t> —the body’s nonspecific response to pathogens—involves </a:t>
            </a:r>
            <a:r>
              <a:rPr b="1"/>
              <a:t>leukocytes </a:t>
            </a:r>
            <a:r>
              <a:t>(white blood cells) such as </a:t>
            </a:r>
            <a:r>
              <a:rPr b="1"/>
              <a:t>mast cells</a:t>
            </a:r>
            <a:r>
              <a:t>, </a:t>
            </a:r>
            <a:r>
              <a:rPr b="1"/>
              <a:t>macrophages</a:t>
            </a:r>
            <a:r>
              <a:t>, and </a:t>
            </a:r>
            <a:r>
              <a:rPr b="1"/>
              <a:t>neutrophils</a:t>
            </a:r>
            <a:endParaRPr b="1"/>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Innate immune response leukocytes are alerted to the presence of foreign invaders by antigens that are found on the surfaces of pathogens, but not on host cells </a:t>
            </a:r>
          </a:p>
        </p:txBody>
      </p:sp>
      <p:sp>
        <p:nvSpPr>
          <p:cNvPr id="382" name="Shape 38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Innate Immune Response</a:t>
            </a:r>
          </a:p>
        </p:txBody>
      </p:sp>
      <p:sp>
        <p:nvSpPr>
          <p:cNvPr id="385" name="Shape 385"/>
          <p:cNvSpPr/>
          <p:nvPr>
            <p:ph type="body" idx="4294967295"/>
          </p:nvPr>
        </p:nvSpPr>
        <p:spPr>
          <a:xfrm>
            <a:off x="205457" y="1819768"/>
            <a:ext cx="12275539" cy="766289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Two aspects emerge:</a:t>
            </a:r>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The innate response is immediate</a:t>
            </a:r>
          </a:p>
          <a:p>
            <a:pPr lvl="1" marL="976923" indent="-545122" defTabSz="1300480">
              <a:spcBef>
                <a:spcPts val="800"/>
              </a:spcBef>
              <a:buClr>
                <a:srgbClr val="000000"/>
              </a:buClr>
              <a:buSzPct val="100000"/>
              <a:buAutoNum type="arabicPeriod" startAt="1"/>
              <a:defRPr>
                <a:latin typeface="Arial"/>
                <a:ea typeface="Arial"/>
                <a:cs typeface="Arial"/>
                <a:sym typeface="Arial"/>
              </a:defRPr>
            </a:pPr>
            <a:r>
              <a:t>Innate response is nonspecific, but will respond to groups of pathogens such as bacteria and fungi</a:t>
            </a:r>
          </a:p>
        </p:txBody>
      </p:sp>
      <p:sp>
        <p:nvSpPr>
          <p:cNvPr id="386" name="Shape 386"/>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Toll Protein</a:t>
            </a:r>
          </a:p>
        </p:txBody>
      </p:sp>
      <p:sp>
        <p:nvSpPr>
          <p:cNvPr id="389" name="Shape 389"/>
          <p:cNvSpPr/>
          <p:nvPr>
            <p:ph type="body" idx="4294967295"/>
          </p:nvPr>
        </p:nvSpPr>
        <p:spPr>
          <a:xfrm>
            <a:off x="205456" y="1819767"/>
            <a:ext cx="12480999" cy="6764306"/>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Some innate system cells have membrane proteins, known as </a:t>
            </a:r>
            <a:r>
              <a:rPr b="1"/>
              <a:t>pattern-recognition receptors</a:t>
            </a:r>
            <a:r>
              <a:t>, that bind to—and are activated by—pathogen-specific compounds </a:t>
            </a:r>
          </a:p>
          <a:p>
            <a:pPr lvl="1" marL="836245" indent="-404446" defTabSz="1300480">
              <a:spcBef>
                <a:spcPts val="800"/>
              </a:spcBef>
              <a:buClr>
                <a:srgbClr val="9D002D"/>
              </a:buClr>
              <a:buSzPct val="100000"/>
              <a:buChar char="–"/>
              <a:defRPr>
                <a:latin typeface="Arial"/>
                <a:ea typeface="Arial"/>
                <a:cs typeface="Arial"/>
                <a:sym typeface="Arial"/>
              </a:defRPr>
            </a:pPr>
            <a:r>
              <a:t>These proteins serve as “on” switches by initiating a cell response</a:t>
            </a:r>
          </a:p>
          <a:p>
            <a:pPr lvl="1" marL="836245" indent="-404446" defTabSz="1300480">
              <a:spcBef>
                <a:spcPts val="800"/>
              </a:spcBef>
              <a:buClr>
                <a:srgbClr val="9D002D"/>
              </a:buClr>
              <a:buSzPct val="100000"/>
              <a:buChar char="–"/>
              <a:defRPr>
                <a:latin typeface="Arial"/>
                <a:ea typeface="Arial"/>
                <a:cs typeface="Arial"/>
                <a:sym typeface="Arial"/>
              </a:defRPr>
            </a:pPr>
            <a:r>
              <a:t>In humans, the Toll protein has been found  </a:t>
            </a:r>
          </a:p>
          <a:p>
            <a:pPr lvl="2" marL="1315507" indent="-413807" defTabSz="1300480">
              <a:spcBef>
                <a:spcPts val="800"/>
              </a:spcBef>
              <a:buClr>
                <a:srgbClr val="9D002D"/>
              </a:buClr>
              <a:buSzPct val="100000"/>
              <a:buChar char="–"/>
              <a:defRPr sz="3400">
                <a:latin typeface="Arial"/>
                <a:ea typeface="Arial"/>
                <a:cs typeface="Arial"/>
                <a:sym typeface="Arial"/>
              </a:defRPr>
            </a:pPr>
            <a:r>
              <a:t>Toll (German for amazing)  </a:t>
            </a:r>
          </a:p>
        </p:txBody>
      </p:sp>
      <p:sp>
        <p:nvSpPr>
          <p:cNvPr id="390" name="Shape 39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Toll Protein</a:t>
            </a:r>
          </a:p>
        </p:txBody>
      </p:sp>
      <p:sp>
        <p:nvSpPr>
          <p:cNvPr id="393" name="Shape 393"/>
          <p:cNvSpPr/>
          <p:nvPr>
            <p:ph type="body" idx="4294967295"/>
          </p:nvPr>
        </p:nvSpPr>
        <p:spPr>
          <a:xfrm>
            <a:off x="205456" y="1892016"/>
            <a:ext cx="12480999" cy="6764306"/>
          </a:xfrm>
          <a:prstGeom prst="rect">
            <a:avLst/>
          </a:prstGeom>
        </p:spPr>
        <p:txBody>
          <a:bodyPr lIns="0" tIns="0" rIns="0" bIns="0" anchor="t"/>
          <a:lstStyle/>
          <a:p>
            <a:pPr lvl="2" marL="1315507" indent="-413807" defTabSz="1300480">
              <a:spcBef>
                <a:spcPts val="800"/>
              </a:spcBef>
              <a:buClr>
                <a:srgbClr val="9D002D"/>
              </a:buClr>
              <a:buSzPct val="100000"/>
              <a:buChar char="–"/>
              <a:defRPr sz="3400">
                <a:latin typeface="Arial"/>
                <a:ea typeface="Arial"/>
                <a:cs typeface="Arial"/>
                <a:sym typeface="Arial"/>
              </a:defRPr>
            </a:pPr>
            <a:r>
              <a:t>Toll protein acts as a receptor to a signal that a pathogen is present  </a:t>
            </a:r>
          </a:p>
          <a:p>
            <a:pPr lvl="2" marL="1315507" indent="-413807" defTabSz="1300480">
              <a:spcBef>
                <a:spcPts val="800"/>
              </a:spcBef>
              <a:buClr>
                <a:srgbClr val="9D002D"/>
              </a:buClr>
              <a:buSzPct val="100000"/>
              <a:buChar char="–"/>
              <a:defRPr sz="3400">
                <a:latin typeface="Arial"/>
                <a:ea typeface="Arial"/>
                <a:cs typeface="Arial"/>
                <a:sym typeface="Arial"/>
              </a:defRPr>
            </a:pPr>
            <a:r>
              <a:t>Toll responds to </a:t>
            </a:r>
            <a:r>
              <a:rPr b="1"/>
              <a:t>antigens, </a:t>
            </a:r>
            <a:r>
              <a:t>any foreign molecule that enters the body</a:t>
            </a:r>
          </a:p>
          <a:p>
            <a:pPr lvl="2" marL="1315507" indent="-413807" defTabSz="1300480">
              <a:spcBef>
                <a:spcPts val="800"/>
              </a:spcBef>
              <a:buClr>
                <a:srgbClr val="9D002D"/>
              </a:buClr>
              <a:buSzPct val="100000"/>
              <a:buChar char="–"/>
              <a:defRPr sz="3400">
                <a:latin typeface="Arial"/>
                <a:ea typeface="Arial"/>
                <a:cs typeface="Arial"/>
                <a:sym typeface="Arial"/>
              </a:defRPr>
            </a:pPr>
            <a:r>
              <a:t>Toll receptors are part of a group of proteins known as </a:t>
            </a:r>
            <a:r>
              <a:rPr b="1"/>
              <a:t>pattern-recognition receptors</a:t>
            </a:r>
          </a:p>
        </p:txBody>
      </p:sp>
      <p:sp>
        <p:nvSpPr>
          <p:cNvPr id="394" name="Shape 39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397" name="image29.png"/>
          <p:cNvPicPr>
            <a:picLocks noChangeAspect="1"/>
          </p:cNvPicPr>
          <p:nvPr/>
        </p:nvPicPr>
        <p:blipFill>
          <a:blip r:embed="rId2">
            <a:extLst/>
          </a:blip>
          <a:stretch>
            <a:fillRect/>
          </a:stretch>
        </p:blipFill>
        <p:spPr>
          <a:xfrm>
            <a:off x="-102797" y="673100"/>
            <a:ext cx="13196497" cy="9398000"/>
          </a:xfrm>
          <a:prstGeom prst="rect">
            <a:avLst/>
          </a:prstGeom>
          <a:ln w="12700">
            <a:miter lim="400000"/>
          </a:ln>
        </p:spPr>
      </p:pic>
      <p:pic>
        <p:nvPicPr>
          <p:cNvPr id="398" name="image30.png"/>
          <p:cNvPicPr>
            <a:picLocks noChangeAspect="1"/>
          </p:cNvPicPr>
          <p:nvPr/>
        </p:nvPicPr>
        <p:blipFill>
          <a:blip r:embed="rId3">
            <a:extLst/>
          </a:blip>
          <a:stretch>
            <a:fillRect/>
          </a:stretch>
        </p:blipFill>
        <p:spPr>
          <a:xfrm>
            <a:off x="9169400" y="-63500"/>
            <a:ext cx="3902477" cy="2679700"/>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0" name="image31.png"/>
          <p:cNvPicPr>
            <a:picLocks noChangeAspect="1"/>
          </p:cNvPicPr>
          <p:nvPr/>
        </p:nvPicPr>
        <p:blipFill>
          <a:blip r:embed="rId2">
            <a:extLst/>
          </a:blip>
          <a:stretch>
            <a:fillRect/>
          </a:stretch>
        </p:blipFill>
        <p:spPr>
          <a:xfrm>
            <a:off x="241300" y="812800"/>
            <a:ext cx="14581416" cy="9169400"/>
          </a:xfrm>
          <a:prstGeom prst="rect">
            <a:avLst/>
          </a:prstGeom>
          <a:ln w="12700">
            <a:miter lim="400000"/>
          </a:ln>
        </p:spPr>
      </p:pic>
      <p:sp>
        <p:nvSpPr>
          <p:cNvPr id="401" name="Shape 401"/>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402" name="image30.png"/>
          <p:cNvPicPr>
            <a:picLocks noChangeAspect="1"/>
          </p:cNvPicPr>
          <p:nvPr/>
        </p:nvPicPr>
        <p:blipFill>
          <a:blip r:embed="rId3">
            <a:extLst/>
          </a:blip>
          <a:stretch>
            <a:fillRect/>
          </a:stretch>
        </p:blipFill>
        <p:spPr>
          <a:xfrm>
            <a:off x="9169400" y="-63500"/>
            <a:ext cx="3902477" cy="2679700"/>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04" name="image31.png"/>
          <p:cNvPicPr>
            <a:picLocks noChangeAspect="1"/>
          </p:cNvPicPr>
          <p:nvPr/>
        </p:nvPicPr>
        <p:blipFill>
          <a:blip r:embed="rId3">
            <a:extLst/>
          </a:blip>
          <a:stretch>
            <a:fillRect/>
          </a:stretch>
        </p:blipFill>
        <p:spPr>
          <a:xfrm>
            <a:off x="241300" y="812800"/>
            <a:ext cx="14581416" cy="9169400"/>
          </a:xfrm>
          <a:prstGeom prst="rect">
            <a:avLst/>
          </a:prstGeom>
          <a:ln w="12700">
            <a:miter lim="400000"/>
          </a:ln>
        </p:spPr>
      </p:pic>
      <p:sp>
        <p:nvSpPr>
          <p:cNvPr id="405" name="Shape 405"/>
          <p:cNvSpPr/>
          <p:nvPr>
            <p:ph type="sldNum" sz="quarter" idx="4294967295"/>
          </p:nvPr>
        </p:nvSpPr>
        <p:spPr>
          <a:xfrm>
            <a:off x="12352374" y="9156700"/>
            <a:ext cx="276152"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406" name="image30.png"/>
          <p:cNvPicPr>
            <a:picLocks noChangeAspect="1"/>
          </p:cNvPicPr>
          <p:nvPr/>
        </p:nvPicPr>
        <p:blipFill>
          <a:blip r:embed="rId4">
            <a:extLst/>
          </a:blip>
          <a:stretch>
            <a:fillRect/>
          </a:stretch>
        </p:blipFill>
        <p:spPr>
          <a:xfrm>
            <a:off x="9169400" y="-63500"/>
            <a:ext cx="3902477" cy="2679700"/>
          </a:xfrm>
          <a:prstGeom prst="rect">
            <a:avLst/>
          </a:prstGeom>
          <a:ln w="12700">
            <a:miter lim="400000"/>
          </a:ln>
        </p:spPr>
      </p:pic>
      <p:sp>
        <p:nvSpPr>
          <p:cNvPr id="407" name="Shape 407"/>
          <p:cNvSpPr/>
          <p:nvPr/>
        </p:nvSpPr>
        <p:spPr>
          <a:xfrm>
            <a:off x="337677" y="101600"/>
            <a:ext cx="7899389"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more images @ tinyurl.com/am3ncs</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
        <p:nvSpPr>
          <p:cNvPr id="412" name="Shape 412"/>
          <p:cNvSpPr/>
          <p:nvPr/>
        </p:nvSpPr>
        <p:spPr>
          <a:xfrm>
            <a:off x="979022" y="3079750"/>
            <a:ext cx="10617201" cy="149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Gill Sans"/>
                <a:ea typeface="Gill Sans"/>
                <a:cs typeface="Gill Sans"/>
                <a:sym typeface="Gill Sans"/>
              </a:defRPr>
            </a:lvl1pPr>
          </a:lstStyle>
          <a:p>
            <a:pPr/>
            <a:r>
              <a:t>How do organisms distinguish self from non-self?</a:t>
            </a:r>
          </a:p>
        </p:txBody>
      </p:sp>
      <p:sp>
        <p:nvSpPr>
          <p:cNvPr id="413" name="Shape 413"/>
          <p:cNvSpPr/>
          <p:nvPr/>
        </p:nvSpPr>
        <p:spPr>
          <a:xfrm>
            <a:off x="598021" y="6553200"/>
            <a:ext cx="12103103"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200">
                <a:latin typeface="Gill Sans SemiBold"/>
                <a:ea typeface="Gill Sans SemiBold"/>
                <a:cs typeface="Gill Sans SemiBold"/>
                <a:sym typeface="Gill Sans SemiBold"/>
              </a:defRPr>
            </a:lvl1pPr>
          </a:lstStyle>
          <a:p>
            <a:pPr/>
            <a:r>
              <a:t>pattern recognitions proteins (PRPs)</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title"/>
          </p:nvPr>
        </p:nvSpPr>
        <p:spPr>
          <a:prstGeom prst="rect">
            <a:avLst/>
          </a:prstGeom>
        </p:spPr>
        <p:txBody>
          <a:bodyPr/>
          <a:lstStyle/>
          <a:p>
            <a:pPr/>
            <a:r>
              <a:t>PRPs</a:t>
            </a:r>
          </a:p>
        </p:txBody>
      </p:sp>
      <p:sp>
        <p:nvSpPr>
          <p:cNvPr id="418" name="Shape 418"/>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pic>
        <p:nvPicPr>
          <p:cNvPr id="419" name="image32.png"/>
          <p:cNvPicPr>
            <a:picLocks noChangeAspect="1"/>
          </p:cNvPicPr>
          <p:nvPr/>
        </p:nvPicPr>
        <p:blipFill>
          <a:blip r:embed="rId2">
            <a:extLst/>
          </a:blip>
          <a:stretch>
            <a:fillRect/>
          </a:stretch>
        </p:blipFill>
        <p:spPr>
          <a:xfrm>
            <a:off x="-5152224" y="1600200"/>
            <a:ext cx="15831831" cy="6057900"/>
          </a:xfrm>
          <a:prstGeom prst="rect">
            <a:avLst/>
          </a:prstGeom>
          <a:ln w="12700">
            <a:miter lim="400000"/>
          </a:ln>
        </p:spPr>
      </p:pic>
      <p:sp>
        <p:nvSpPr>
          <p:cNvPr id="420" name="Shape 420"/>
          <p:cNvSpPr/>
          <p:nvPr/>
        </p:nvSpPr>
        <p:spPr>
          <a:xfrm>
            <a:off x="4952558" y="7931150"/>
            <a:ext cx="7585027" cy="1346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latin typeface="Gill Sans"/>
                <a:ea typeface="Gill Sans"/>
                <a:cs typeface="Gill Sans"/>
                <a:sym typeface="Gill Sans"/>
              </a:defRPr>
            </a:pPr>
            <a:r>
              <a:t>Toll-like Receptors</a:t>
            </a:r>
          </a:p>
          <a:p>
            <a:pPr algn="l">
              <a:defRPr sz="4200">
                <a:latin typeface="Gill Sans"/>
                <a:ea typeface="Gill Sans"/>
                <a:cs typeface="Gill Sans"/>
                <a:sym typeface="Gill Sans"/>
              </a:defRPr>
            </a:pPr>
            <a:r>
              <a:t>Peptidoglycan recognition proteins</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Num" sz="quarter" idx="4294967295"/>
          </p:nvPr>
        </p:nvSpPr>
        <p:spPr>
          <a:xfrm>
            <a:off x="12376149" y="9156700"/>
            <a:ext cx="228601"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
        <p:nvSpPr>
          <p:cNvPr id="194" name="Shape 194"/>
          <p:cNvSpPr/>
          <p:nvPr>
            <p:ph type="title"/>
          </p:nvPr>
        </p:nvSpPr>
        <p:spPr>
          <a:prstGeom prst="rect">
            <a:avLst/>
          </a:prstGeom>
        </p:spPr>
        <p:txBody>
          <a:bodyPr/>
          <a:lstStyle/>
          <a:p>
            <a:pPr/>
            <a:r>
              <a:t>Anatomic Features</a:t>
            </a:r>
          </a:p>
        </p:txBody>
      </p:sp>
      <p:pic>
        <p:nvPicPr>
          <p:cNvPr id="195" name="image2.png"/>
          <p:cNvPicPr>
            <a:picLocks noChangeAspect="1"/>
          </p:cNvPicPr>
          <p:nvPr/>
        </p:nvPicPr>
        <p:blipFill>
          <a:blip r:embed="rId2">
            <a:extLst/>
          </a:blip>
          <a:srcRect l="8398" t="3610" r="738" b="18"/>
          <a:stretch>
            <a:fillRect/>
          </a:stretch>
        </p:blipFill>
        <p:spPr>
          <a:xfrm>
            <a:off x="1572253" y="2132641"/>
            <a:ext cx="10871995" cy="7721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57" y="0"/>
                </a:moveTo>
                <a:lnTo>
                  <a:pt x="13204" y="41"/>
                </a:lnTo>
                <a:lnTo>
                  <a:pt x="12967" y="108"/>
                </a:lnTo>
                <a:lnTo>
                  <a:pt x="12781" y="155"/>
                </a:lnTo>
                <a:lnTo>
                  <a:pt x="12668" y="167"/>
                </a:lnTo>
                <a:lnTo>
                  <a:pt x="12621" y="141"/>
                </a:lnTo>
                <a:lnTo>
                  <a:pt x="12629" y="49"/>
                </a:lnTo>
                <a:lnTo>
                  <a:pt x="12571" y="81"/>
                </a:lnTo>
                <a:lnTo>
                  <a:pt x="12502" y="145"/>
                </a:lnTo>
                <a:lnTo>
                  <a:pt x="12459" y="204"/>
                </a:lnTo>
                <a:lnTo>
                  <a:pt x="12368" y="226"/>
                </a:lnTo>
                <a:lnTo>
                  <a:pt x="12253" y="300"/>
                </a:lnTo>
                <a:lnTo>
                  <a:pt x="12036" y="594"/>
                </a:lnTo>
                <a:lnTo>
                  <a:pt x="11897" y="797"/>
                </a:lnTo>
                <a:lnTo>
                  <a:pt x="11804" y="910"/>
                </a:lnTo>
                <a:lnTo>
                  <a:pt x="11741" y="953"/>
                </a:lnTo>
                <a:lnTo>
                  <a:pt x="11692" y="938"/>
                </a:lnTo>
                <a:lnTo>
                  <a:pt x="11604" y="909"/>
                </a:lnTo>
                <a:lnTo>
                  <a:pt x="11499" y="925"/>
                </a:lnTo>
                <a:lnTo>
                  <a:pt x="11390" y="939"/>
                </a:lnTo>
                <a:lnTo>
                  <a:pt x="11294" y="885"/>
                </a:lnTo>
                <a:lnTo>
                  <a:pt x="11217" y="836"/>
                </a:lnTo>
                <a:lnTo>
                  <a:pt x="11156" y="840"/>
                </a:lnTo>
                <a:lnTo>
                  <a:pt x="11090" y="864"/>
                </a:lnTo>
                <a:lnTo>
                  <a:pt x="10984" y="878"/>
                </a:lnTo>
                <a:lnTo>
                  <a:pt x="10877" y="879"/>
                </a:lnTo>
                <a:lnTo>
                  <a:pt x="10813" y="866"/>
                </a:lnTo>
                <a:lnTo>
                  <a:pt x="10724" y="843"/>
                </a:lnTo>
                <a:lnTo>
                  <a:pt x="10582" y="833"/>
                </a:lnTo>
                <a:lnTo>
                  <a:pt x="10446" y="839"/>
                </a:lnTo>
                <a:lnTo>
                  <a:pt x="10379" y="862"/>
                </a:lnTo>
                <a:lnTo>
                  <a:pt x="10328" y="886"/>
                </a:lnTo>
                <a:lnTo>
                  <a:pt x="10238" y="867"/>
                </a:lnTo>
                <a:lnTo>
                  <a:pt x="10039" y="836"/>
                </a:lnTo>
                <a:lnTo>
                  <a:pt x="9751" y="849"/>
                </a:lnTo>
                <a:lnTo>
                  <a:pt x="9422" y="901"/>
                </a:lnTo>
                <a:lnTo>
                  <a:pt x="9104" y="986"/>
                </a:lnTo>
                <a:lnTo>
                  <a:pt x="8935" y="1040"/>
                </a:lnTo>
                <a:lnTo>
                  <a:pt x="8827" y="1069"/>
                </a:lnTo>
                <a:lnTo>
                  <a:pt x="8718" y="1119"/>
                </a:lnTo>
                <a:lnTo>
                  <a:pt x="8632" y="1159"/>
                </a:lnTo>
                <a:lnTo>
                  <a:pt x="8492" y="1199"/>
                </a:lnTo>
                <a:lnTo>
                  <a:pt x="8345" y="1256"/>
                </a:lnTo>
                <a:lnTo>
                  <a:pt x="8244" y="1336"/>
                </a:lnTo>
                <a:lnTo>
                  <a:pt x="8133" y="1410"/>
                </a:lnTo>
                <a:lnTo>
                  <a:pt x="7940" y="1444"/>
                </a:lnTo>
                <a:lnTo>
                  <a:pt x="7735" y="1461"/>
                </a:lnTo>
                <a:lnTo>
                  <a:pt x="7576" y="1487"/>
                </a:lnTo>
                <a:lnTo>
                  <a:pt x="7464" y="1504"/>
                </a:lnTo>
                <a:lnTo>
                  <a:pt x="7315" y="1517"/>
                </a:lnTo>
                <a:lnTo>
                  <a:pt x="7152" y="1521"/>
                </a:lnTo>
                <a:lnTo>
                  <a:pt x="7003" y="1517"/>
                </a:lnTo>
                <a:lnTo>
                  <a:pt x="6931" y="1522"/>
                </a:lnTo>
                <a:lnTo>
                  <a:pt x="6846" y="1542"/>
                </a:lnTo>
                <a:lnTo>
                  <a:pt x="6772" y="1540"/>
                </a:lnTo>
                <a:lnTo>
                  <a:pt x="6711" y="1494"/>
                </a:lnTo>
                <a:lnTo>
                  <a:pt x="6676" y="1423"/>
                </a:lnTo>
                <a:lnTo>
                  <a:pt x="6679" y="1321"/>
                </a:lnTo>
                <a:lnTo>
                  <a:pt x="6635" y="1333"/>
                </a:lnTo>
                <a:lnTo>
                  <a:pt x="6559" y="1377"/>
                </a:lnTo>
                <a:lnTo>
                  <a:pt x="6461" y="1443"/>
                </a:lnTo>
                <a:lnTo>
                  <a:pt x="6351" y="1528"/>
                </a:lnTo>
                <a:lnTo>
                  <a:pt x="6238" y="1621"/>
                </a:lnTo>
                <a:lnTo>
                  <a:pt x="6132" y="1716"/>
                </a:lnTo>
                <a:lnTo>
                  <a:pt x="6042" y="1810"/>
                </a:lnTo>
                <a:lnTo>
                  <a:pt x="5941" y="1913"/>
                </a:lnTo>
                <a:lnTo>
                  <a:pt x="5846" y="1973"/>
                </a:lnTo>
                <a:lnTo>
                  <a:pt x="5734" y="2001"/>
                </a:lnTo>
                <a:lnTo>
                  <a:pt x="5581" y="2006"/>
                </a:lnTo>
                <a:lnTo>
                  <a:pt x="5436" y="2022"/>
                </a:lnTo>
                <a:lnTo>
                  <a:pt x="5326" y="2059"/>
                </a:lnTo>
                <a:lnTo>
                  <a:pt x="5185" y="2146"/>
                </a:lnTo>
                <a:lnTo>
                  <a:pt x="5023" y="2243"/>
                </a:lnTo>
                <a:lnTo>
                  <a:pt x="4878" y="2327"/>
                </a:lnTo>
                <a:lnTo>
                  <a:pt x="4783" y="2379"/>
                </a:lnTo>
                <a:lnTo>
                  <a:pt x="4733" y="2436"/>
                </a:lnTo>
                <a:lnTo>
                  <a:pt x="4719" y="2521"/>
                </a:lnTo>
                <a:lnTo>
                  <a:pt x="4704" y="2602"/>
                </a:lnTo>
                <a:lnTo>
                  <a:pt x="4625" y="2629"/>
                </a:lnTo>
                <a:lnTo>
                  <a:pt x="4518" y="2660"/>
                </a:lnTo>
                <a:lnTo>
                  <a:pt x="4421" y="2727"/>
                </a:lnTo>
                <a:lnTo>
                  <a:pt x="4362" y="2804"/>
                </a:lnTo>
                <a:lnTo>
                  <a:pt x="4370" y="2865"/>
                </a:lnTo>
                <a:lnTo>
                  <a:pt x="4363" y="2956"/>
                </a:lnTo>
                <a:lnTo>
                  <a:pt x="4256" y="3141"/>
                </a:lnTo>
                <a:lnTo>
                  <a:pt x="4095" y="3374"/>
                </a:lnTo>
                <a:lnTo>
                  <a:pt x="4026" y="3245"/>
                </a:lnTo>
                <a:lnTo>
                  <a:pt x="3957" y="3116"/>
                </a:lnTo>
                <a:lnTo>
                  <a:pt x="3909" y="3241"/>
                </a:lnTo>
                <a:lnTo>
                  <a:pt x="3866" y="3306"/>
                </a:lnTo>
                <a:lnTo>
                  <a:pt x="3782" y="3393"/>
                </a:lnTo>
                <a:lnTo>
                  <a:pt x="3670" y="3488"/>
                </a:lnTo>
                <a:lnTo>
                  <a:pt x="3543" y="3581"/>
                </a:lnTo>
                <a:lnTo>
                  <a:pt x="3373" y="3701"/>
                </a:lnTo>
                <a:lnTo>
                  <a:pt x="3279" y="3787"/>
                </a:lnTo>
                <a:lnTo>
                  <a:pt x="3242" y="3860"/>
                </a:lnTo>
                <a:lnTo>
                  <a:pt x="3243" y="3945"/>
                </a:lnTo>
                <a:lnTo>
                  <a:pt x="3241" y="4061"/>
                </a:lnTo>
                <a:lnTo>
                  <a:pt x="3208" y="4135"/>
                </a:lnTo>
                <a:lnTo>
                  <a:pt x="3161" y="4203"/>
                </a:lnTo>
                <a:lnTo>
                  <a:pt x="3123" y="4301"/>
                </a:lnTo>
                <a:lnTo>
                  <a:pt x="3088" y="4390"/>
                </a:lnTo>
                <a:lnTo>
                  <a:pt x="3033" y="4308"/>
                </a:lnTo>
                <a:lnTo>
                  <a:pt x="2998" y="4211"/>
                </a:lnTo>
                <a:lnTo>
                  <a:pt x="2985" y="4104"/>
                </a:lnTo>
                <a:lnTo>
                  <a:pt x="2922" y="4102"/>
                </a:lnTo>
                <a:lnTo>
                  <a:pt x="2851" y="4142"/>
                </a:lnTo>
                <a:lnTo>
                  <a:pt x="2821" y="4211"/>
                </a:lnTo>
                <a:lnTo>
                  <a:pt x="2795" y="4275"/>
                </a:lnTo>
                <a:lnTo>
                  <a:pt x="2731" y="4301"/>
                </a:lnTo>
                <a:lnTo>
                  <a:pt x="2639" y="4336"/>
                </a:lnTo>
                <a:lnTo>
                  <a:pt x="2546" y="4421"/>
                </a:lnTo>
                <a:lnTo>
                  <a:pt x="2474" y="4501"/>
                </a:lnTo>
                <a:lnTo>
                  <a:pt x="2435" y="4525"/>
                </a:lnTo>
                <a:lnTo>
                  <a:pt x="2341" y="4510"/>
                </a:lnTo>
                <a:lnTo>
                  <a:pt x="2275" y="4565"/>
                </a:lnTo>
                <a:lnTo>
                  <a:pt x="2203" y="4698"/>
                </a:lnTo>
                <a:lnTo>
                  <a:pt x="2145" y="4864"/>
                </a:lnTo>
                <a:lnTo>
                  <a:pt x="2121" y="5017"/>
                </a:lnTo>
                <a:lnTo>
                  <a:pt x="2097" y="5101"/>
                </a:lnTo>
                <a:lnTo>
                  <a:pt x="2037" y="5185"/>
                </a:lnTo>
                <a:lnTo>
                  <a:pt x="1985" y="5256"/>
                </a:lnTo>
                <a:lnTo>
                  <a:pt x="1981" y="5308"/>
                </a:lnTo>
                <a:lnTo>
                  <a:pt x="1974" y="5388"/>
                </a:lnTo>
                <a:lnTo>
                  <a:pt x="1917" y="5524"/>
                </a:lnTo>
                <a:lnTo>
                  <a:pt x="1851" y="5684"/>
                </a:lnTo>
                <a:lnTo>
                  <a:pt x="1824" y="5821"/>
                </a:lnTo>
                <a:lnTo>
                  <a:pt x="1759" y="5972"/>
                </a:lnTo>
                <a:lnTo>
                  <a:pt x="1566" y="6187"/>
                </a:lnTo>
                <a:lnTo>
                  <a:pt x="1442" y="6310"/>
                </a:lnTo>
                <a:lnTo>
                  <a:pt x="1298" y="6465"/>
                </a:lnTo>
                <a:lnTo>
                  <a:pt x="1150" y="6630"/>
                </a:lnTo>
                <a:lnTo>
                  <a:pt x="1016" y="6787"/>
                </a:lnTo>
                <a:lnTo>
                  <a:pt x="900" y="6924"/>
                </a:lnTo>
                <a:lnTo>
                  <a:pt x="796" y="7036"/>
                </a:lnTo>
                <a:lnTo>
                  <a:pt x="719" y="7112"/>
                </a:lnTo>
                <a:lnTo>
                  <a:pt x="677" y="7140"/>
                </a:lnTo>
                <a:lnTo>
                  <a:pt x="651" y="7186"/>
                </a:lnTo>
                <a:lnTo>
                  <a:pt x="622" y="7297"/>
                </a:lnTo>
                <a:lnTo>
                  <a:pt x="525" y="7500"/>
                </a:lnTo>
                <a:lnTo>
                  <a:pt x="392" y="7784"/>
                </a:lnTo>
                <a:lnTo>
                  <a:pt x="258" y="8128"/>
                </a:lnTo>
                <a:lnTo>
                  <a:pt x="152" y="8455"/>
                </a:lnTo>
                <a:lnTo>
                  <a:pt x="101" y="8688"/>
                </a:lnTo>
                <a:lnTo>
                  <a:pt x="79" y="8807"/>
                </a:lnTo>
                <a:lnTo>
                  <a:pt x="43" y="8894"/>
                </a:lnTo>
                <a:lnTo>
                  <a:pt x="10" y="9045"/>
                </a:lnTo>
                <a:lnTo>
                  <a:pt x="0" y="9300"/>
                </a:lnTo>
                <a:lnTo>
                  <a:pt x="11" y="9550"/>
                </a:lnTo>
                <a:lnTo>
                  <a:pt x="44" y="9683"/>
                </a:lnTo>
                <a:lnTo>
                  <a:pt x="64" y="9815"/>
                </a:lnTo>
                <a:lnTo>
                  <a:pt x="60" y="9942"/>
                </a:lnTo>
                <a:lnTo>
                  <a:pt x="88" y="10119"/>
                </a:lnTo>
                <a:lnTo>
                  <a:pt x="140" y="10303"/>
                </a:lnTo>
                <a:lnTo>
                  <a:pt x="203" y="10445"/>
                </a:lnTo>
                <a:lnTo>
                  <a:pt x="252" y="10555"/>
                </a:lnTo>
                <a:lnTo>
                  <a:pt x="275" y="10669"/>
                </a:lnTo>
                <a:lnTo>
                  <a:pt x="296" y="10769"/>
                </a:lnTo>
                <a:lnTo>
                  <a:pt x="361" y="10908"/>
                </a:lnTo>
                <a:lnTo>
                  <a:pt x="494" y="11123"/>
                </a:lnTo>
                <a:lnTo>
                  <a:pt x="716" y="11455"/>
                </a:lnTo>
                <a:lnTo>
                  <a:pt x="808" y="11586"/>
                </a:lnTo>
                <a:lnTo>
                  <a:pt x="889" y="11688"/>
                </a:lnTo>
                <a:lnTo>
                  <a:pt x="949" y="11751"/>
                </a:lnTo>
                <a:lnTo>
                  <a:pt x="980" y="11768"/>
                </a:lnTo>
                <a:lnTo>
                  <a:pt x="1017" y="11783"/>
                </a:lnTo>
                <a:lnTo>
                  <a:pt x="1059" y="11859"/>
                </a:lnTo>
                <a:lnTo>
                  <a:pt x="1101" y="11941"/>
                </a:lnTo>
                <a:lnTo>
                  <a:pt x="1135" y="11968"/>
                </a:lnTo>
                <a:lnTo>
                  <a:pt x="1197" y="11980"/>
                </a:lnTo>
                <a:lnTo>
                  <a:pt x="1267" y="12037"/>
                </a:lnTo>
                <a:lnTo>
                  <a:pt x="1321" y="12111"/>
                </a:lnTo>
                <a:lnTo>
                  <a:pt x="1346" y="12200"/>
                </a:lnTo>
                <a:lnTo>
                  <a:pt x="1445" y="12235"/>
                </a:lnTo>
                <a:lnTo>
                  <a:pt x="1618" y="12376"/>
                </a:lnTo>
                <a:lnTo>
                  <a:pt x="1838" y="12571"/>
                </a:lnTo>
                <a:lnTo>
                  <a:pt x="2047" y="12736"/>
                </a:lnTo>
                <a:lnTo>
                  <a:pt x="2190" y="12856"/>
                </a:lnTo>
                <a:lnTo>
                  <a:pt x="2249" y="12942"/>
                </a:lnTo>
                <a:lnTo>
                  <a:pt x="2317" y="12985"/>
                </a:lnTo>
                <a:lnTo>
                  <a:pt x="2384" y="13013"/>
                </a:lnTo>
                <a:lnTo>
                  <a:pt x="2451" y="13105"/>
                </a:lnTo>
                <a:lnTo>
                  <a:pt x="2493" y="13227"/>
                </a:lnTo>
                <a:lnTo>
                  <a:pt x="2425" y="13277"/>
                </a:lnTo>
                <a:lnTo>
                  <a:pt x="2357" y="13312"/>
                </a:lnTo>
                <a:lnTo>
                  <a:pt x="2343" y="13367"/>
                </a:lnTo>
                <a:lnTo>
                  <a:pt x="2390" y="13462"/>
                </a:lnTo>
                <a:lnTo>
                  <a:pt x="2501" y="13622"/>
                </a:lnTo>
                <a:lnTo>
                  <a:pt x="2615" y="13798"/>
                </a:lnTo>
                <a:lnTo>
                  <a:pt x="2652" y="13893"/>
                </a:lnTo>
                <a:lnTo>
                  <a:pt x="2678" y="13986"/>
                </a:lnTo>
                <a:lnTo>
                  <a:pt x="2764" y="14154"/>
                </a:lnTo>
                <a:lnTo>
                  <a:pt x="2858" y="14335"/>
                </a:lnTo>
                <a:lnTo>
                  <a:pt x="2902" y="14458"/>
                </a:lnTo>
                <a:lnTo>
                  <a:pt x="2957" y="14596"/>
                </a:lnTo>
                <a:lnTo>
                  <a:pt x="3078" y="14810"/>
                </a:lnTo>
                <a:lnTo>
                  <a:pt x="3285" y="15144"/>
                </a:lnTo>
                <a:lnTo>
                  <a:pt x="3437" y="15405"/>
                </a:lnTo>
                <a:lnTo>
                  <a:pt x="3532" y="15584"/>
                </a:lnTo>
                <a:lnTo>
                  <a:pt x="3565" y="15672"/>
                </a:lnTo>
                <a:lnTo>
                  <a:pt x="3593" y="15728"/>
                </a:lnTo>
                <a:lnTo>
                  <a:pt x="3672" y="15840"/>
                </a:lnTo>
                <a:lnTo>
                  <a:pt x="3788" y="15994"/>
                </a:lnTo>
                <a:lnTo>
                  <a:pt x="3930" y="16170"/>
                </a:lnTo>
                <a:lnTo>
                  <a:pt x="4080" y="16353"/>
                </a:lnTo>
                <a:lnTo>
                  <a:pt x="4221" y="16526"/>
                </a:lnTo>
                <a:lnTo>
                  <a:pt x="4335" y="16669"/>
                </a:lnTo>
                <a:lnTo>
                  <a:pt x="4407" y="16761"/>
                </a:lnTo>
                <a:lnTo>
                  <a:pt x="4513" y="16892"/>
                </a:lnTo>
                <a:lnTo>
                  <a:pt x="4655" y="17058"/>
                </a:lnTo>
                <a:lnTo>
                  <a:pt x="4822" y="17246"/>
                </a:lnTo>
                <a:lnTo>
                  <a:pt x="5005" y="17446"/>
                </a:lnTo>
                <a:lnTo>
                  <a:pt x="5191" y="17644"/>
                </a:lnTo>
                <a:lnTo>
                  <a:pt x="5371" y="17832"/>
                </a:lnTo>
                <a:lnTo>
                  <a:pt x="5535" y="17996"/>
                </a:lnTo>
                <a:lnTo>
                  <a:pt x="5671" y="18126"/>
                </a:lnTo>
                <a:lnTo>
                  <a:pt x="5763" y="18212"/>
                </a:lnTo>
                <a:lnTo>
                  <a:pt x="5884" y="18323"/>
                </a:lnTo>
                <a:lnTo>
                  <a:pt x="6018" y="18448"/>
                </a:lnTo>
                <a:lnTo>
                  <a:pt x="6149" y="18571"/>
                </a:lnTo>
                <a:lnTo>
                  <a:pt x="6269" y="18681"/>
                </a:lnTo>
                <a:lnTo>
                  <a:pt x="6369" y="18771"/>
                </a:lnTo>
                <a:lnTo>
                  <a:pt x="6442" y="18832"/>
                </a:lnTo>
                <a:lnTo>
                  <a:pt x="6474" y="18854"/>
                </a:lnTo>
                <a:lnTo>
                  <a:pt x="6546" y="18902"/>
                </a:lnTo>
                <a:lnTo>
                  <a:pt x="6649" y="19017"/>
                </a:lnTo>
                <a:lnTo>
                  <a:pt x="6749" y="19158"/>
                </a:lnTo>
                <a:lnTo>
                  <a:pt x="6816" y="19285"/>
                </a:lnTo>
                <a:lnTo>
                  <a:pt x="6866" y="19462"/>
                </a:lnTo>
                <a:lnTo>
                  <a:pt x="6865" y="19603"/>
                </a:lnTo>
                <a:lnTo>
                  <a:pt x="6810" y="19729"/>
                </a:lnTo>
                <a:lnTo>
                  <a:pt x="6695" y="19861"/>
                </a:lnTo>
                <a:lnTo>
                  <a:pt x="6372" y="20229"/>
                </a:lnTo>
                <a:lnTo>
                  <a:pt x="6146" y="20627"/>
                </a:lnTo>
                <a:lnTo>
                  <a:pt x="6049" y="20811"/>
                </a:lnTo>
                <a:lnTo>
                  <a:pt x="5984" y="20887"/>
                </a:lnTo>
                <a:lnTo>
                  <a:pt x="5949" y="20913"/>
                </a:lnTo>
                <a:lnTo>
                  <a:pt x="5885" y="20982"/>
                </a:lnTo>
                <a:lnTo>
                  <a:pt x="5803" y="21084"/>
                </a:lnTo>
                <a:lnTo>
                  <a:pt x="5711" y="21209"/>
                </a:lnTo>
                <a:lnTo>
                  <a:pt x="5618" y="21337"/>
                </a:lnTo>
                <a:lnTo>
                  <a:pt x="5533" y="21446"/>
                </a:lnTo>
                <a:lnTo>
                  <a:pt x="5466" y="21525"/>
                </a:lnTo>
                <a:lnTo>
                  <a:pt x="5426" y="21562"/>
                </a:lnTo>
                <a:lnTo>
                  <a:pt x="5462" y="21566"/>
                </a:lnTo>
                <a:lnTo>
                  <a:pt x="5580" y="21569"/>
                </a:lnTo>
                <a:lnTo>
                  <a:pt x="5777" y="21572"/>
                </a:lnTo>
                <a:lnTo>
                  <a:pt x="6046" y="21576"/>
                </a:lnTo>
                <a:lnTo>
                  <a:pt x="6385" y="21579"/>
                </a:lnTo>
                <a:lnTo>
                  <a:pt x="6790" y="21581"/>
                </a:lnTo>
                <a:lnTo>
                  <a:pt x="7255" y="21584"/>
                </a:lnTo>
                <a:lnTo>
                  <a:pt x="7778" y="21587"/>
                </a:lnTo>
                <a:lnTo>
                  <a:pt x="8353" y="21589"/>
                </a:lnTo>
                <a:lnTo>
                  <a:pt x="8978" y="21591"/>
                </a:lnTo>
                <a:lnTo>
                  <a:pt x="9646" y="21593"/>
                </a:lnTo>
                <a:lnTo>
                  <a:pt x="10355" y="21596"/>
                </a:lnTo>
                <a:lnTo>
                  <a:pt x="11101" y="21597"/>
                </a:lnTo>
                <a:lnTo>
                  <a:pt x="11879" y="21598"/>
                </a:lnTo>
                <a:lnTo>
                  <a:pt x="12685" y="21599"/>
                </a:lnTo>
                <a:lnTo>
                  <a:pt x="13513" y="21600"/>
                </a:lnTo>
                <a:lnTo>
                  <a:pt x="14869" y="21600"/>
                </a:lnTo>
                <a:lnTo>
                  <a:pt x="16066" y="21600"/>
                </a:lnTo>
                <a:lnTo>
                  <a:pt x="17114" y="21600"/>
                </a:lnTo>
                <a:lnTo>
                  <a:pt x="18022" y="21600"/>
                </a:lnTo>
                <a:lnTo>
                  <a:pt x="18800" y="21598"/>
                </a:lnTo>
                <a:lnTo>
                  <a:pt x="19458" y="21596"/>
                </a:lnTo>
                <a:lnTo>
                  <a:pt x="20007" y="21592"/>
                </a:lnTo>
                <a:lnTo>
                  <a:pt x="20455" y="21589"/>
                </a:lnTo>
                <a:lnTo>
                  <a:pt x="20812" y="21583"/>
                </a:lnTo>
                <a:lnTo>
                  <a:pt x="21089" y="21577"/>
                </a:lnTo>
                <a:lnTo>
                  <a:pt x="21295" y="21568"/>
                </a:lnTo>
                <a:lnTo>
                  <a:pt x="21439" y="21559"/>
                </a:lnTo>
                <a:lnTo>
                  <a:pt x="21532" y="21547"/>
                </a:lnTo>
                <a:lnTo>
                  <a:pt x="21600" y="21502"/>
                </a:lnTo>
                <a:lnTo>
                  <a:pt x="21479" y="21300"/>
                </a:lnTo>
                <a:lnTo>
                  <a:pt x="21402" y="21155"/>
                </a:lnTo>
                <a:lnTo>
                  <a:pt x="21308" y="20947"/>
                </a:lnTo>
                <a:lnTo>
                  <a:pt x="21209" y="20730"/>
                </a:lnTo>
                <a:lnTo>
                  <a:pt x="21117" y="20561"/>
                </a:lnTo>
                <a:lnTo>
                  <a:pt x="21020" y="20407"/>
                </a:lnTo>
                <a:lnTo>
                  <a:pt x="20904" y="20223"/>
                </a:lnTo>
                <a:lnTo>
                  <a:pt x="20826" y="20106"/>
                </a:lnTo>
                <a:lnTo>
                  <a:pt x="20732" y="19974"/>
                </a:lnTo>
                <a:lnTo>
                  <a:pt x="20629" y="19836"/>
                </a:lnTo>
                <a:lnTo>
                  <a:pt x="20526" y="19702"/>
                </a:lnTo>
                <a:lnTo>
                  <a:pt x="20429" y="19581"/>
                </a:lnTo>
                <a:lnTo>
                  <a:pt x="20346" y="19483"/>
                </a:lnTo>
                <a:lnTo>
                  <a:pt x="20284" y="19416"/>
                </a:lnTo>
                <a:lnTo>
                  <a:pt x="20251" y="19393"/>
                </a:lnTo>
                <a:lnTo>
                  <a:pt x="20211" y="19366"/>
                </a:lnTo>
                <a:lnTo>
                  <a:pt x="20163" y="19304"/>
                </a:lnTo>
                <a:lnTo>
                  <a:pt x="20116" y="19250"/>
                </a:lnTo>
                <a:lnTo>
                  <a:pt x="20077" y="19243"/>
                </a:lnTo>
                <a:lnTo>
                  <a:pt x="20019" y="19224"/>
                </a:lnTo>
                <a:lnTo>
                  <a:pt x="19924" y="19138"/>
                </a:lnTo>
                <a:lnTo>
                  <a:pt x="19801" y="19023"/>
                </a:lnTo>
                <a:lnTo>
                  <a:pt x="19675" y="18936"/>
                </a:lnTo>
                <a:lnTo>
                  <a:pt x="19522" y="18853"/>
                </a:lnTo>
                <a:lnTo>
                  <a:pt x="19335" y="18753"/>
                </a:lnTo>
                <a:lnTo>
                  <a:pt x="19085" y="18642"/>
                </a:lnTo>
                <a:lnTo>
                  <a:pt x="18783" y="18536"/>
                </a:lnTo>
                <a:lnTo>
                  <a:pt x="18515" y="18456"/>
                </a:lnTo>
                <a:lnTo>
                  <a:pt x="18305" y="18394"/>
                </a:lnTo>
                <a:lnTo>
                  <a:pt x="18133" y="18347"/>
                </a:lnTo>
                <a:lnTo>
                  <a:pt x="17981" y="18310"/>
                </a:lnTo>
                <a:lnTo>
                  <a:pt x="17831" y="18281"/>
                </a:lnTo>
                <a:lnTo>
                  <a:pt x="17665" y="18255"/>
                </a:lnTo>
                <a:lnTo>
                  <a:pt x="17464" y="18227"/>
                </a:lnTo>
                <a:lnTo>
                  <a:pt x="17212" y="18195"/>
                </a:lnTo>
                <a:lnTo>
                  <a:pt x="16844" y="18142"/>
                </a:lnTo>
                <a:lnTo>
                  <a:pt x="16405" y="18071"/>
                </a:lnTo>
                <a:lnTo>
                  <a:pt x="15984" y="17995"/>
                </a:lnTo>
                <a:lnTo>
                  <a:pt x="15669" y="17931"/>
                </a:lnTo>
                <a:lnTo>
                  <a:pt x="15506" y="17903"/>
                </a:lnTo>
                <a:lnTo>
                  <a:pt x="15272" y="17876"/>
                </a:lnTo>
                <a:lnTo>
                  <a:pt x="14997" y="17852"/>
                </a:lnTo>
                <a:lnTo>
                  <a:pt x="14708" y="17832"/>
                </a:lnTo>
                <a:lnTo>
                  <a:pt x="14431" y="17818"/>
                </a:lnTo>
                <a:lnTo>
                  <a:pt x="14194" y="17811"/>
                </a:lnTo>
                <a:lnTo>
                  <a:pt x="14026" y="17813"/>
                </a:lnTo>
                <a:lnTo>
                  <a:pt x="13952" y="17826"/>
                </a:lnTo>
                <a:lnTo>
                  <a:pt x="13860" y="17881"/>
                </a:lnTo>
                <a:lnTo>
                  <a:pt x="13712" y="17929"/>
                </a:lnTo>
                <a:lnTo>
                  <a:pt x="13556" y="17980"/>
                </a:lnTo>
                <a:lnTo>
                  <a:pt x="13448" y="18038"/>
                </a:lnTo>
                <a:lnTo>
                  <a:pt x="13329" y="18044"/>
                </a:lnTo>
                <a:lnTo>
                  <a:pt x="13336" y="17997"/>
                </a:lnTo>
                <a:lnTo>
                  <a:pt x="13382" y="17911"/>
                </a:lnTo>
                <a:lnTo>
                  <a:pt x="13460" y="17796"/>
                </a:lnTo>
                <a:lnTo>
                  <a:pt x="13560" y="17663"/>
                </a:lnTo>
                <a:lnTo>
                  <a:pt x="13674" y="17524"/>
                </a:lnTo>
                <a:lnTo>
                  <a:pt x="13794" y="17389"/>
                </a:lnTo>
                <a:lnTo>
                  <a:pt x="13910" y="17268"/>
                </a:lnTo>
                <a:lnTo>
                  <a:pt x="14015" y="17174"/>
                </a:lnTo>
                <a:lnTo>
                  <a:pt x="14213" y="16978"/>
                </a:lnTo>
                <a:lnTo>
                  <a:pt x="14308" y="16780"/>
                </a:lnTo>
                <a:lnTo>
                  <a:pt x="14343" y="16685"/>
                </a:lnTo>
                <a:lnTo>
                  <a:pt x="14377" y="16650"/>
                </a:lnTo>
                <a:lnTo>
                  <a:pt x="14492" y="16626"/>
                </a:lnTo>
                <a:lnTo>
                  <a:pt x="14581" y="16462"/>
                </a:lnTo>
                <a:lnTo>
                  <a:pt x="14640" y="16344"/>
                </a:lnTo>
                <a:lnTo>
                  <a:pt x="14689" y="16317"/>
                </a:lnTo>
                <a:lnTo>
                  <a:pt x="14720" y="16290"/>
                </a:lnTo>
                <a:lnTo>
                  <a:pt x="14753" y="16189"/>
                </a:lnTo>
                <a:lnTo>
                  <a:pt x="14849" y="16032"/>
                </a:lnTo>
                <a:lnTo>
                  <a:pt x="14977" y="15833"/>
                </a:lnTo>
                <a:lnTo>
                  <a:pt x="15086" y="15627"/>
                </a:lnTo>
                <a:lnTo>
                  <a:pt x="15172" y="15485"/>
                </a:lnTo>
                <a:lnTo>
                  <a:pt x="15242" y="15438"/>
                </a:lnTo>
                <a:lnTo>
                  <a:pt x="15273" y="15417"/>
                </a:lnTo>
                <a:lnTo>
                  <a:pt x="15285" y="15363"/>
                </a:lnTo>
                <a:lnTo>
                  <a:pt x="15339" y="15245"/>
                </a:lnTo>
                <a:lnTo>
                  <a:pt x="15425" y="15082"/>
                </a:lnTo>
                <a:lnTo>
                  <a:pt x="15536" y="14889"/>
                </a:lnTo>
                <a:lnTo>
                  <a:pt x="15652" y="14686"/>
                </a:lnTo>
                <a:lnTo>
                  <a:pt x="15736" y="14521"/>
                </a:lnTo>
                <a:lnTo>
                  <a:pt x="15783" y="14405"/>
                </a:lnTo>
                <a:lnTo>
                  <a:pt x="15789" y="14347"/>
                </a:lnTo>
                <a:lnTo>
                  <a:pt x="15801" y="14244"/>
                </a:lnTo>
                <a:lnTo>
                  <a:pt x="15898" y="14063"/>
                </a:lnTo>
                <a:lnTo>
                  <a:pt x="16002" y="13882"/>
                </a:lnTo>
                <a:lnTo>
                  <a:pt x="16045" y="13768"/>
                </a:lnTo>
                <a:lnTo>
                  <a:pt x="16083" y="13659"/>
                </a:lnTo>
                <a:lnTo>
                  <a:pt x="16175" y="13491"/>
                </a:lnTo>
                <a:lnTo>
                  <a:pt x="16265" y="13316"/>
                </a:lnTo>
                <a:lnTo>
                  <a:pt x="16260" y="13217"/>
                </a:lnTo>
                <a:lnTo>
                  <a:pt x="16257" y="13121"/>
                </a:lnTo>
                <a:lnTo>
                  <a:pt x="16353" y="12952"/>
                </a:lnTo>
                <a:lnTo>
                  <a:pt x="16420" y="12788"/>
                </a:lnTo>
                <a:lnTo>
                  <a:pt x="16345" y="12802"/>
                </a:lnTo>
                <a:lnTo>
                  <a:pt x="16321" y="12746"/>
                </a:lnTo>
                <a:lnTo>
                  <a:pt x="16350" y="12645"/>
                </a:lnTo>
                <a:lnTo>
                  <a:pt x="16429" y="12524"/>
                </a:lnTo>
                <a:lnTo>
                  <a:pt x="16532" y="12371"/>
                </a:lnTo>
                <a:lnTo>
                  <a:pt x="16583" y="12231"/>
                </a:lnTo>
                <a:lnTo>
                  <a:pt x="16610" y="11988"/>
                </a:lnTo>
                <a:lnTo>
                  <a:pt x="16677" y="11837"/>
                </a:lnTo>
                <a:lnTo>
                  <a:pt x="16823" y="11632"/>
                </a:lnTo>
                <a:lnTo>
                  <a:pt x="16961" y="11451"/>
                </a:lnTo>
                <a:lnTo>
                  <a:pt x="17012" y="11358"/>
                </a:lnTo>
                <a:lnTo>
                  <a:pt x="17076" y="11271"/>
                </a:lnTo>
                <a:lnTo>
                  <a:pt x="17262" y="11068"/>
                </a:lnTo>
                <a:lnTo>
                  <a:pt x="17535" y="10783"/>
                </a:lnTo>
                <a:lnTo>
                  <a:pt x="17860" y="10456"/>
                </a:lnTo>
                <a:lnTo>
                  <a:pt x="17921" y="10371"/>
                </a:lnTo>
                <a:lnTo>
                  <a:pt x="17932" y="10305"/>
                </a:lnTo>
                <a:lnTo>
                  <a:pt x="17944" y="10246"/>
                </a:lnTo>
                <a:lnTo>
                  <a:pt x="18006" y="10185"/>
                </a:lnTo>
                <a:lnTo>
                  <a:pt x="18169" y="9987"/>
                </a:lnTo>
                <a:lnTo>
                  <a:pt x="18352" y="9638"/>
                </a:lnTo>
                <a:lnTo>
                  <a:pt x="18515" y="9225"/>
                </a:lnTo>
                <a:lnTo>
                  <a:pt x="18617" y="8837"/>
                </a:lnTo>
                <a:lnTo>
                  <a:pt x="18647" y="8582"/>
                </a:lnTo>
                <a:lnTo>
                  <a:pt x="18666" y="8289"/>
                </a:lnTo>
                <a:lnTo>
                  <a:pt x="18669" y="8028"/>
                </a:lnTo>
                <a:lnTo>
                  <a:pt x="18654" y="7870"/>
                </a:lnTo>
                <a:lnTo>
                  <a:pt x="18630" y="7748"/>
                </a:lnTo>
                <a:lnTo>
                  <a:pt x="18612" y="7598"/>
                </a:lnTo>
                <a:lnTo>
                  <a:pt x="18590" y="7458"/>
                </a:lnTo>
                <a:lnTo>
                  <a:pt x="18554" y="7362"/>
                </a:lnTo>
                <a:lnTo>
                  <a:pt x="18507" y="7190"/>
                </a:lnTo>
                <a:lnTo>
                  <a:pt x="18463" y="7054"/>
                </a:lnTo>
                <a:lnTo>
                  <a:pt x="18359" y="6875"/>
                </a:lnTo>
                <a:lnTo>
                  <a:pt x="18254" y="6710"/>
                </a:lnTo>
                <a:lnTo>
                  <a:pt x="18209" y="6607"/>
                </a:lnTo>
                <a:lnTo>
                  <a:pt x="18153" y="6511"/>
                </a:lnTo>
                <a:lnTo>
                  <a:pt x="18019" y="6363"/>
                </a:lnTo>
                <a:lnTo>
                  <a:pt x="17884" y="6215"/>
                </a:lnTo>
                <a:lnTo>
                  <a:pt x="17828" y="6119"/>
                </a:lnTo>
                <a:lnTo>
                  <a:pt x="17796" y="6062"/>
                </a:lnTo>
                <a:lnTo>
                  <a:pt x="17719" y="6003"/>
                </a:lnTo>
                <a:lnTo>
                  <a:pt x="17649" y="5946"/>
                </a:lnTo>
                <a:lnTo>
                  <a:pt x="17634" y="5891"/>
                </a:lnTo>
                <a:lnTo>
                  <a:pt x="17628" y="5844"/>
                </a:lnTo>
                <a:lnTo>
                  <a:pt x="17587" y="5796"/>
                </a:lnTo>
                <a:lnTo>
                  <a:pt x="17526" y="5762"/>
                </a:lnTo>
                <a:lnTo>
                  <a:pt x="17463" y="5756"/>
                </a:lnTo>
                <a:lnTo>
                  <a:pt x="17397" y="5721"/>
                </a:lnTo>
                <a:lnTo>
                  <a:pt x="17306" y="5623"/>
                </a:lnTo>
                <a:lnTo>
                  <a:pt x="17221" y="5531"/>
                </a:lnTo>
                <a:lnTo>
                  <a:pt x="17149" y="5505"/>
                </a:lnTo>
                <a:lnTo>
                  <a:pt x="17124" y="5446"/>
                </a:lnTo>
                <a:lnTo>
                  <a:pt x="17095" y="5386"/>
                </a:lnTo>
                <a:lnTo>
                  <a:pt x="17061" y="5379"/>
                </a:lnTo>
                <a:lnTo>
                  <a:pt x="16983" y="5364"/>
                </a:lnTo>
                <a:lnTo>
                  <a:pt x="16854" y="5288"/>
                </a:lnTo>
                <a:lnTo>
                  <a:pt x="16734" y="5191"/>
                </a:lnTo>
                <a:lnTo>
                  <a:pt x="16653" y="5087"/>
                </a:lnTo>
                <a:lnTo>
                  <a:pt x="16585" y="5090"/>
                </a:lnTo>
                <a:lnTo>
                  <a:pt x="16482" y="5070"/>
                </a:lnTo>
                <a:lnTo>
                  <a:pt x="16367" y="4958"/>
                </a:lnTo>
                <a:lnTo>
                  <a:pt x="16232" y="4834"/>
                </a:lnTo>
                <a:lnTo>
                  <a:pt x="16073" y="4777"/>
                </a:lnTo>
                <a:lnTo>
                  <a:pt x="15924" y="4727"/>
                </a:lnTo>
                <a:lnTo>
                  <a:pt x="15827" y="4620"/>
                </a:lnTo>
                <a:lnTo>
                  <a:pt x="15780" y="4437"/>
                </a:lnTo>
                <a:lnTo>
                  <a:pt x="15899" y="4406"/>
                </a:lnTo>
                <a:lnTo>
                  <a:pt x="15973" y="4409"/>
                </a:lnTo>
                <a:lnTo>
                  <a:pt x="15957" y="4322"/>
                </a:lnTo>
                <a:lnTo>
                  <a:pt x="15935" y="4244"/>
                </a:lnTo>
                <a:lnTo>
                  <a:pt x="15943" y="4178"/>
                </a:lnTo>
                <a:lnTo>
                  <a:pt x="15899" y="4097"/>
                </a:lnTo>
                <a:lnTo>
                  <a:pt x="15848" y="3989"/>
                </a:lnTo>
                <a:lnTo>
                  <a:pt x="15911" y="3917"/>
                </a:lnTo>
                <a:lnTo>
                  <a:pt x="15983" y="3883"/>
                </a:lnTo>
                <a:lnTo>
                  <a:pt x="16024" y="3913"/>
                </a:lnTo>
                <a:lnTo>
                  <a:pt x="16093" y="3937"/>
                </a:lnTo>
                <a:lnTo>
                  <a:pt x="16099" y="3886"/>
                </a:lnTo>
                <a:lnTo>
                  <a:pt x="16048" y="3814"/>
                </a:lnTo>
                <a:lnTo>
                  <a:pt x="15986" y="3736"/>
                </a:lnTo>
                <a:lnTo>
                  <a:pt x="15960" y="3671"/>
                </a:lnTo>
                <a:lnTo>
                  <a:pt x="15998" y="3601"/>
                </a:lnTo>
                <a:lnTo>
                  <a:pt x="16091" y="3523"/>
                </a:lnTo>
                <a:lnTo>
                  <a:pt x="16206" y="3460"/>
                </a:lnTo>
                <a:lnTo>
                  <a:pt x="16310" y="3434"/>
                </a:lnTo>
                <a:lnTo>
                  <a:pt x="16394" y="3415"/>
                </a:lnTo>
                <a:lnTo>
                  <a:pt x="16457" y="3367"/>
                </a:lnTo>
                <a:lnTo>
                  <a:pt x="16552" y="3346"/>
                </a:lnTo>
                <a:lnTo>
                  <a:pt x="16580" y="3467"/>
                </a:lnTo>
                <a:lnTo>
                  <a:pt x="16602" y="3544"/>
                </a:lnTo>
                <a:lnTo>
                  <a:pt x="16703" y="3614"/>
                </a:lnTo>
                <a:lnTo>
                  <a:pt x="16786" y="3643"/>
                </a:lnTo>
                <a:lnTo>
                  <a:pt x="16871" y="3647"/>
                </a:lnTo>
                <a:lnTo>
                  <a:pt x="16973" y="3626"/>
                </a:lnTo>
                <a:lnTo>
                  <a:pt x="17108" y="3578"/>
                </a:lnTo>
                <a:lnTo>
                  <a:pt x="17270" y="3500"/>
                </a:lnTo>
                <a:lnTo>
                  <a:pt x="17367" y="3418"/>
                </a:lnTo>
                <a:lnTo>
                  <a:pt x="17402" y="3334"/>
                </a:lnTo>
                <a:lnTo>
                  <a:pt x="17372" y="3247"/>
                </a:lnTo>
                <a:lnTo>
                  <a:pt x="17356" y="3140"/>
                </a:lnTo>
                <a:lnTo>
                  <a:pt x="17382" y="2974"/>
                </a:lnTo>
                <a:lnTo>
                  <a:pt x="17436" y="2810"/>
                </a:lnTo>
                <a:lnTo>
                  <a:pt x="17504" y="2706"/>
                </a:lnTo>
                <a:lnTo>
                  <a:pt x="17571" y="2552"/>
                </a:lnTo>
                <a:lnTo>
                  <a:pt x="17523" y="2372"/>
                </a:lnTo>
                <a:lnTo>
                  <a:pt x="17494" y="2285"/>
                </a:lnTo>
                <a:lnTo>
                  <a:pt x="17522" y="2150"/>
                </a:lnTo>
                <a:lnTo>
                  <a:pt x="17547" y="2007"/>
                </a:lnTo>
                <a:lnTo>
                  <a:pt x="17525" y="1866"/>
                </a:lnTo>
                <a:lnTo>
                  <a:pt x="17453" y="1721"/>
                </a:lnTo>
                <a:lnTo>
                  <a:pt x="17330" y="1566"/>
                </a:lnTo>
                <a:lnTo>
                  <a:pt x="17138" y="1430"/>
                </a:lnTo>
                <a:lnTo>
                  <a:pt x="16901" y="1403"/>
                </a:lnTo>
                <a:lnTo>
                  <a:pt x="16589" y="1492"/>
                </a:lnTo>
                <a:lnTo>
                  <a:pt x="16175" y="1699"/>
                </a:lnTo>
                <a:lnTo>
                  <a:pt x="15944" y="1827"/>
                </a:lnTo>
                <a:lnTo>
                  <a:pt x="15835" y="1704"/>
                </a:lnTo>
                <a:lnTo>
                  <a:pt x="15732" y="1600"/>
                </a:lnTo>
                <a:lnTo>
                  <a:pt x="15615" y="1517"/>
                </a:lnTo>
                <a:lnTo>
                  <a:pt x="15465" y="1441"/>
                </a:lnTo>
                <a:lnTo>
                  <a:pt x="15262" y="1361"/>
                </a:lnTo>
                <a:lnTo>
                  <a:pt x="15014" y="1246"/>
                </a:lnTo>
                <a:lnTo>
                  <a:pt x="14772" y="1095"/>
                </a:lnTo>
                <a:lnTo>
                  <a:pt x="14571" y="965"/>
                </a:lnTo>
                <a:lnTo>
                  <a:pt x="14425" y="901"/>
                </a:lnTo>
                <a:lnTo>
                  <a:pt x="14299" y="835"/>
                </a:lnTo>
                <a:lnTo>
                  <a:pt x="14151" y="695"/>
                </a:lnTo>
                <a:lnTo>
                  <a:pt x="14019" y="568"/>
                </a:lnTo>
                <a:lnTo>
                  <a:pt x="13934" y="532"/>
                </a:lnTo>
                <a:lnTo>
                  <a:pt x="13849" y="486"/>
                </a:lnTo>
                <a:lnTo>
                  <a:pt x="13748" y="328"/>
                </a:lnTo>
                <a:lnTo>
                  <a:pt x="13604" y="165"/>
                </a:lnTo>
                <a:lnTo>
                  <a:pt x="13459" y="41"/>
                </a:lnTo>
                <a:lnTo>
                  <a:pt x="13357" y="0"/>
                </a:lnTo>
                <a:close/>
                <a:moveTo>
                  <a:pt x="5007" y="3494"/>
                </a:moveTo>
                <a:lnTo>
                  <a:pt x="5058" y="3519"/>
                </a:lnTo>
                <a:lnTo>
                  <a:pt x="5057" y="3596"/>
                </a:lnTo>
                <a:lnTo>
                  <a:pt x="5004" y="3725"/>
                </a:lnTo>
                <a:lnTo>
                  <a:pt x="4897" y="3907"/>
                </a:lnTo>
                <a:lnTo>
                  <a:pt x="4794" y="4060"/>
                </a:lnTo>
                <a:lnTo>
                  <a:pt x="4713" y="4153"/>
                </a:lnTo>
                <a:lnTo>
                  <a:pt x="4640" y="4199"/>
                </a:lnTo>
                <a:lnTo>
                  <a:pt x="4561" y="4211"/>
                </a:lnTo>
                <a:lnTo>
                  <a:pt x="4424" y="4251"/>
                </a:lnTo>
                <a:lnTo>
                  <a:pt x="4294" y="4361"/>
                </a:lnTo>
                <a:lnTo>
                  <a:pt x="4209" y="4457"/>
                </a:lnTo>
                <a:lnTo>
                  <a:pt x="4155" y="4501"/>
                </a:lnTo>
                <a:lnTo>
                  <a:pt x="4122" y="4495"/>
                </a:lnTo>
                <a:lnTo>
                  <a:pt x="4095" y="4449"/>
                </a:lnTo>
                <a:lnTo>
                  <a:pt x="4111" y="4358"/>
                </a:lnTo>
                <a:lnTo>
                  <a:pt x="4190" y="4224"/>
                </a:lnTo>
                <a:lnTo>
                  <a:pt x="4285" y="4078"/>
                </a:lnTo>
                <a:lnTo>
                  <a:pt x="4341" y="3952"/>
                </a:lnTo>
                <a:lnTo>
                  <a:pt x="4377" y="3889"/>
                </a:lnTo>
                <a:lnTo>
                  <a:pt x="4423" y="3871"/>
                </a:lnTo>
                <a:lnTo>
                  <a:pt x="4459" y="3898"/>
                </a:lnTo>
                <a:lnTo>
                  <a:pt x="4467" y="3965"/>
                </a:lnTo>
                <a:lnTo>
                  <a:pt x="4470" y="4021"/>
                </a:lnTo>
                <a:lnTo>
                  <a:pt x="4501" y="4028"/>
                </a:lnTo>
                <a:lnTo>
                  <a:pt x="4546" y="3991"/>
                </a:lnTo>
                <a:lnTo>
                  <a:pt x="4595" y="3913"/>
                </a:lnTo>
                <a:lnTo>
                  <a:pt x="4677" y="3795"/>
                </a:lnTo>
                <a:lnTo>
                  <a:pt x="4802" y="3656"/>
                </a:lnTo>
                <a:lnTo>
                  <a:pt x="4926" y="3542"/>
                </a:lnTo>
                <a:lnTo>
                  <a:pt x="5007" y="3494"/>
                </a:lnTo>
                <a:close/>
              </a:path>
            </a:pathLst>
          </a:custGeom>
          <a:ln w="12700">
            <a:miter lim="400000"/>
          </a:ln>
        </p:spPr>
      </p:pic>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idx="4294967295"/>
          </p:nvPr>
        </p:nvSpPr>
        <p:spPr>
          <a:xfrm>
            <a:off x="97083" y="243838"/>
            <a:ext cx="12480998" cy="679594"/>
          </a:xfrm>
          <a:prstGeom prst="rect">
            <a:avLst/>
          </a:prstGeom>
        </p:spPr>
        <p:txBody>
          <a:bodyPr lIns="58351" tIns="58351" rIns="58351" bIns="58351"/>
          <a:lstStyle>
            <a:lvl1pPr marL="596324" indent="-596324" algn="l" defTabSz="1209446">
              <a:lnSpc>
                <a:spcPct val="90000"/>
              </a:lnSpc>
              <a:defRPr b="1" sz="4000">
                <a:solidFill>
                  <a:srgbClr val="9D002D"/>
                </a:solidFill>
                <a:latin typeface="Times New Roman"/>
                <a:ea typeface="Times New Roman"/>
                <a:cs typeface="Times New Roman"/>
                <a:sym typeface="Times New Roman"/>
              </a:defRPr>
            </a:lvl1pPr>
          </a:lstStyle>
          <a:p>
            <a:pPr/>
            <a:r>
              <a:t>Pattern-Recognition Receptors</a:t>
            </a:r>
          </a:p>
        </p:txBody>
      </p:sp>
      <p:sp>
        <p:nvSpPr>
          <p:cNvPr id="423" name="Shape 423"/>
          <p:cNvSpPr/>
          <p:nvPr>
            <p:ph type="body" idx="4294967295"/>
          </p:nvPr>
        </p:nvSpPr>
        <p:spPr>
          <a:xfrm>
            <a:off x="76763" y="1792674"/>
            <a:ext cx="12517123" cy="7647097"/>
          </a:xfrm>
          <a:prstGeom prst="rect">
            <a:avLst/>
          </a:prstGeom>
        </p:spPr>
        <p:txBody>
          <a:bodyPr lIns="58351" tIns="58351" rIns="58351" bIns="58351" anchor="t"/>
          <a:lstStyle/>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Toll receptors (TLRs) are part of a large group of proteins called </a:t>
            </a:r>
            <a:r>
              <a:rPr b="1"/>
              <a:t>pattern-recognition receptors</a:t>
            </a:r>
            <a:endParaRPr b="1"/>
          </a:p>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Four of the 11 found in humans are listed here:</a:t>
            </a:r>
          </a:p>
          <a:p>
            <a:pPr lvl="1" marL="976923" indent="-545122" defTabSz="1167270">
              <a:spcBef>
                <a:spcPts val="800"/>
              </a:spcBef>
              <a:buClr>
                <a:srgbClr val="000000"/>
              </a:buClr>
              <a:buSzPct val="100000"/>
              <a:buAutoNum type="arabicPeriod" startAt="1"/>
              <a:defRPr>
                <a:latin typeface="Arial"/>
                <a:ea typeface="Arial"/>
                <a:cs typeface="Arial"/>
                <a:sym typeface="Arial"/>
              </a:defRPr>
            </a:pPr>
            <a:r>
              <a:t>TLR2 binds to zymosan, a molecule from fungi</a:t>
            </a:r>
          </a:p>
          <a:p>
            <a:pPr lvl="1" marL="976923" indent="-545122" defTabSz="1167270">
              <a:spcBef>
                <a:spcPts val="800"/>
              </a:spcBef>
              <a:buClr>
                <a:srgbClr val="000000"/>
              </a:buClr>
              <a:buSzPct val="100000"/>
              <a:buAutoNum type="arabicPeriod" startAt="1"/>
              <a:defRPr>
                <a:latin typeface="Arial"/>
                <a:ea typeface="Arial"/>
                <a:cs typeface="Arial"/>
                <a:sym typeface="Arial"/>
              </a:defRPr>
            </a:pPr>
            <a:r>
              <a:t>TLR4 captures the lipopolysaccharide (LPS) from </a:t>
            </a:r>
            <a:br/>
            <a:r>
              <a:t>the Gram-negative bacteria</a:t>
            </a:r>
          </a:p>
          <a:p>
            <a:pPr lvl="1" marL="976923" indent="-545122" defTabSz="1167270">
              <a:spcBef>
                <a:spcPts val="800"/>
              </a:spcBef>
              <a:buClr>
                <a:srgbClr val="000000"/>
              </a:buClr>
              <a:buSzPct val="100000"/>
              <a:buAutoNum type="arabicPeriod" startAt="1"/>
              <a:defRPr>
                <a:latin typeface="Arial"/>
                <a:ea typeface="Arial"/>
                <a:cs typeface="Arial"/>
                <a:sym typeface="Arial"/>
              </a:defRPr>
            </a:pPr>
            <a:r>
              <a:t>TLR5 binds to the flagella of motile bacteria</a:t>
            </a:r>
          </a:p>
          <a:p>
            <a:pPr lvl="1" marL="976923" indent="-545122" defTabSz="1167270">
              <a:spcBef>
                <a:spcPts val="800"/>
              </a:spcBef>
              <a:buClr>
                <a:srgbClr val="000000"/>
              </a:buClr>
              <a:buSzPct val="100000"/>
              <a:buAutoNum type="arabicPeriod" startAt="1"/>
              <a:defRPr>
                <a:latin typeface="Arial"/>
                <a:ea typeface="Arial"/>
                <a:cs typeface="Arial"/>
                <a:sym typeface="Arial"/>
              </a:defRPr>
            </a:pPr>
            <a:r>
              <a:t>TLR7 binds to the single-stranded RNA virus</a:t>
            </a:r>
          </a:p>
        </p:txBody>
      </p:sp>
      <p:sp>
        <p:nvSpPr>
          <p:cNvPr id="424" name="Shape 42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ph type="sldNum" sz="quarter" idx="4294967295"/>
          </p:nvPr>
        </p:nvSpPr>
        <p:spPr>
          <a:xfrm>
            <a:off x="12319000" y="9156700"/>
            <a:ext cx="342900"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
        <p:nvSpPr>
          <p:cNvPr id="427" name="Shape 427"/>
          <p:cNvSpPr/>
          <p:nvPr>
            <p:ph type="title"/>
          </p:nvPr>
        </p:nvSpPr>
        <p:spPr>
          <a:prstGeom prst="rect">
            <a:avLst/>
          </a:prstGeom>
        </p:spPr>
        <p:txBody>
          <a:bodyPr/>
          <a:lstStyle/>
          <a:p>
            <a:pPr/>
            <a:r>
              <a:t>PRPs - Toll-like Receptors</a:t>
            </a:r>
          </a:p>
        </p:txBody>
      </p:sp>
      <p:sp>
        <p:nvSpPr>
          <p:cNvPr id="428" name="Shape 428"/>
          <p:cNvSpPr/>
          <p:nvPr/>
        </p:nvSpPr>
        <p:spPr>
          <a:xfrm>
            <a:off x="9359900" y="7747000"/>
            <a:ext cx="1270000" cy="1270000"/>
          </a:xfrm>
          <a:prstGeom prst="rect">
            <a:avLst/>
          </a:prstGeom>
          <a:solidFill>
            <a:srgbClr val="FFFFFF"/>
          </a:solidFill>
          <a:ln w="25400">
            <a:solidFill>
              <a:srgbClr val="000000">
                <a:alpha val="0"/>
              </a:srgbClr>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429" name="image33.png"/>
          <p:cNvPicPr>
            <a:picLocks noChangeAspect="1"/>
          </p:cNvPicPr>
          <p:nvPr/>
        </p:nvPicPr>
        <p:blipFill>
          <a:blip r:embed="rId2">
            <a:extLst/>
          </a:blip>
          <a:stretch>
            <a:fillRect/>
          </a:stretch>
        </p:blipFill>
        <p:spPr>
          <a:xfrm>
            <a:off x="-571808" y="2209800"/>
            <a:ext cx="13386108" cy="5321300"/>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1" name="image14.jpeg"/>
          <p:cNvPicPr>
            <a:picLocks noChangeAspect="1"/>
          </p:cNvPicPr>
          <p:nvPr/>
        </p:nvPicPr>
        <p:blipFill>
          <a:blip r:embed="rId3">
            <a:extLst/>
          </a:blip>
          <a:srcRect l="0" t="0" r="0" b="2676"/>
          <a:stretch>
            <a:fillRect/>
          </a:stretch>
        </p:blipFill>
        <p:spPr>
          <a:xfrm>
            <a:off x="3309901" y="194168"/>
            <a:ext cx="6382740" cy="9114650"/>
          </a:xfrm>
          <a:prstGeom prst="rect">
            <a:avLst/>
          </a:prstGeom>
          <a:ln w="12700">
            <a:miter lim="400000"/>
          </a:ln>
        </p:spPr>
      </p:pic>
      <p:sp>
        <p:nvSpPr>
          <p:cNvPr id="432" name="Shape 432"/>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51.2</a:t>
            </a:r>
          </a:p>
        </p:txBody>
      </p:sp>
      <p:sp>
        <p:nvSpPr>
          <p:cNvPr id="433" name="Shape 433"/>
          <p:cNvSpPr/>
          <p:nvPr/>
        </p:nvSpPr>
        <p:spPr>
          <a:xfrm>
            <a:off x="7508210" y="293510"/>
            <a:ext cx="2067025" cy="8411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lnSpc>
                <a:spcPct val="90000"/>
              </a:lnSpc>
              <a:defRPr b="1" sz="1600">
                <a:latin typeface="Arial"/>
                <a:ea typeface="Arial"/>
                <a:cs typeface="Arial"/>
                <a:sym typeface="Arial"/>
              </a:defRPr>
            </a:pPr>
            <a:r>
              <a:t>Rampant infection of</a:t>
            </a:r>
            <a:br/>
            <a:r>
              <a:t>(furry-looking) fungal</a:t>
            </a:r>
            <a:br/>
            <a:r>
              <a:t>hyphae in flies that</a:t>
            </a:r>
            <a:br/>
            <a:r>
              <a:t>lack the Toll protein</a:t>
            </a:r>
          </a:p>
        </p:txBody>
      </p:sp>
      <p:sp>
        <p:nvSpPr>
          <p:cNvPr id="434" name="Shape 434"/>
          <p:cNvSpPr/>
          <p:nvPr/>
        </p:nvSpPr>
        <p:spPr>
          <a:xfrm>
            <a:off x="8146061" y="5337385"/>
            <a:ext cx="1388270"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600">
                <a:latin typeface="Arial"/>
                <a:ea typeface="Arial"/>
                <a:cs typeface="Arial"/>
                <a:sym typeface="Arial"/>
              </a:defRPr>
            </a:lvl1pPr>
          </a:lstStyle>
          <a:p>
            <a:pPr/>
            <a:r>
              <a:t>Wild-type flies</a:t>
            </a:r>
          </a:p>
        </p:txBody>
      </p:sp>
      <p:sp>
        <p:nvSpPr>
          <p:cNvPr id="435" name="Shape 435"/>
          <p:cNvSpPr/>
          <p:nvPr/>
        </p:nvSpPr>
        <p:spPr>
          <a:xfrm>
            <a:off x="6606257" y="7902222"/>
            <a:ext cx="286543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1600">
                <a:latin typeface="Arial"/>
                <a:ea typeface="Arial"/>
                <a:cs typeface="Arial"/>
                <a:sym typeface="Arial"/>
              </a:defRPr>
            </a:lvl1pPr>
          </a:lstStyle>
          <a:p>
            <a:pPr/>
            <a:r>
              <a:t>Flies that lack the Toll protein</a:t>
            </a:r>
          </a:p>
        </p:txBody>
      </p:sp>
      <p:sp>
        <p:nvSpPr>
          <p:cNvPr id="436" name="Shape 436"/>
          <p:cNvSpPr/>
          <p:nvPr/>
        </p:nvSpPr>
        <p:spPr>
          <a:xfrm rot="16200000">
            <a:off x="2586757" y="6733448"/>
            <a:ext cx="1828701"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600">
                <a:latin typeface="Arial Black"/>
                <a:ea typeface="Arial Black"/>
                <a:cs typeface="Arial Black"/>
                <a:sym typeface="Arial Black"/>
              </a:defRPr>
            </a:lvl1pPr>
          </a:lstStyle>
          <a:p>
            <a:pPr/>
            <a:r>
              <a:t>Percent survival</a:t>
            </a:r>
          </a:p>
        </p:txBody>
      </p:sp>
      <p:sp>
        <p:nvSpPr>
          <p:cNvPr id="437" name="Shape 437"/>
          <p:cNvSpPr/>
          <p:nvPr/>
        </p:nvSpPr>
        <p:spPr>
          <a:xfrm>
            <a:off x="4420728" y="9064976"/>
            <a:ext cx="3825083"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600">
                <a:latin typeface="Arial Black"/>
                <a:ea typeface="Arial Black"/>
                <a:cs typeface="Arial Black"/>
                <a:sym typeface="Arial Black"/>
              </a:defRPr>
            </a:lvl1pPr>
          </a:lstStyle>
          <a:p>
            <a:pPr/>
            <a:r>
              <a:t>Days after inoculation with fungus</a:t>
            </a:r>
          </a:p>
        </p:txBody>
      </p:sp>
      <p:sp>
        <p:nvSpPr>
          <p:cNvPr id="438" name="Shape 438"/>
          <p:cNvSpPr/>
          <p:nvPr/>
        </p:nvSpPr>
        <p:spPr>
          <a:xfrm>
            <a:off x="7556782" y="1275644"/>
            <a:ext cx="2009424" cy="2"/>
          </a:xfrm>
          <a:prstGeom prst="line">
            <a:avLst/>
          </a:prstGeom>
          <a:ln w="25400">
            <a:solidFill>
              <a:srgbClr val="000000"/>
            </a:solidFill>
          </a:ln>
        </p:spPr>
        <p:txBody>
          <a:bodyPr lIns="45718" tIns="45718" rIns="45718" bIns="45718"/>
          <a:lstStyle/>
          <a:p>
            <a:pPr/>
          </a:p>
        </p:txBody>
      </p:sp>
      <p:sp>
        <p:nvSpPr>
          <p:cNvPr id="439" name="Shape 439"/>
          <p:cNvSpPr/>
          <p:nvPr/>
        </p:nvSpPr>
        <p:spPr>
          <a:xfrm rot="4138738">
            <a:off x="8371544" y="1335895"/>
            <a:ext cx="457816" cy="483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683" y="5332"/>
                  <a:pt x="21600" y="13249"/>
                  <a:pt x="21600" y="21600"/>
                </a:cubicBezTo>
              </a:path>
            </a:pathLst>
          </a:custGeom>
          <a:ln w="25400">
            <a:solidFill>
              <a:srgbClr val="000000"/>
            </a:solidFill>
            <a:tailEnd type="triangle"/>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title" idx="4294967295"/>
          </p:nvPr>
        </p:nvSpPr>
        <p:spPr>
          <a:xfrm>
            <a:off x="97083" y="243838"/>
            <a:ext cx="12480998" cy="679594"/>
          </a:xfrm>
          <a:prstGeom prst="rect">
            <a:avLst/>
          </a:prstGeom>
        </p:spPr>
        <p:txBody>
          <a:bodyPr lIns="58351" tIns="58351" rIns="58351" bIns="58351"/>
          <a:lstStyle>
            <a:lvl1pPr marL="596324" indent="-596324" algn="l" defTabSz="1209446">
              <a:lnSpc>
                <a:spcPct val="90000"/>
              </a:lnSpc>
              <a:defRPr b="1" sz="4000">
                <a:solidFill>
                  <a:srgbClr val="9D002D"/>
                </a:solidFill>
                <a:latin typeface="Times New Roman"/>
                <a:ea typeface="Times New Roman"/>
                <a:cs typeface="Times New Roman"/>
                <a:sym typeface="Times New Roman"/>
              </a:defRPr>
            </a:lvl1pPr>
          </a:lstStyle>
          <a:p>
            <a:pPr/>
            <a:r>
              <a:t>Recognition Receptors and Transduction</a:t>
            </a:r>
          </a:p>
        </p:txBody>
      </p:sp>
      <p:sp>
        <p:nvSpPr>
          <p:cNvPr id="444" name="Shape 444"/>
          <p:cNvSpPr/>
          <p:nvPr>
            <p:ph type="body" idx="4294967295"/>
          </p:nvPr>
        </p:nvSpPr>
        <p:spPr>
          <a:xfrm>
            <a:off x="76764" y="1788159"/>
            <a:ext cx="12643557" cy="7694509"/>
          </a:xfrm>
          <a:prstGeom prst="rect">
            <a:avLst/>
          </a:prstGeom>
        </p:spPr>
        <p:txBody>
          <a:bodyPr lIns="58351" tIns="58351" rIns="58351" bIns="58351" anchor="t"/>
          <a:lstStyle/>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There are a variety of steps to the recognition and transduction signal produced by the TLR  </a:t>
            </a:r>
          </a:p>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Flies are an example of the signal production</a:t>
            </a:r>
          </a:p>
          <a:p>
            <a:pPr lvl="1" marL="836245" indent="-404446" defTabSz="1167270">
              <a:spcBef>
                <a:spcPts val="800"/>
              </a:spcBef>
              <a:buClr>
                <a:srgbClr val="9D002D"/>
              </a:buClr>
              <a:buSzPct val="100000"/>
              <a:buChar char="–"/>
              <a:defRPr>
                <a:latin typeface="Arial"/>
                <a:ea typeface="Arial"/>
                <a:cs typeface="Arial"/>
                <a:sym typeface="Arial"/>
              </a:defRPr>
            </a:pPr>
            <a:r>
              <a:t>Step 1. The fly detects a fungus infection </a:t>
            </a:r>
          </a:p>
          <a:p>
            <a:pPr lvl="2" marL="1315507" indent="-413807" defTabSz="1167270">
              <a:spcBef>
                <a:spcPts val="800"/>
              </a:spcBef>
              <a:buClr>
                <a:srgbClr val="9D002D"/>
              </a:buClr>
              <a:buSzPct val="100000"/>
              <a:buChar char="–"/>
              <a:defRPr sz="3400">
                <a:latin typeface="Arial"/>
                <a:ea typeface="Arial"/>
                <a:cs typeface="Arial"/>
                <a:sym typeface="Arial"/>
              </a:defRPr>
            </a:pPr>
            <a:r>
              <a:t>A signal cascade activates the secretion of antimicrobial peptides that act as antibodies</a:t>
            </a:r>
          </a:p>
        </p:txBody>
      </p:sp>
      <p:sp>
        <p:nvSpPr>
          <p:cNvPr id="445" name="Shape 44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title" idx="4294967295"/>
          </p:nvPr>
        </p:nvSpPr>
        <p:spPr>
          <a:xfrm>
            <a:off x="97083" y="189652"/>
            <a:ext cx="12480998" cy="794740"/>
          </a:xfrm>
          <a:prstGeom prst="rect">
            <a:avLst/>
          </a:prstGeom>
        </p:spPr>
        <p:txBody>
          <a:bodyPr lIns="58351" tIns="58351" rIns="58351" bIns="58351"/>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Recognition Receptors and Transduction</a:t>
            </a:r>
          </a:p>
        </p:txBody>
      </p:sp>
      <p:sp>
        <p:nvSpPr>
          <p:cNvPr id="448" name="Shape 448"/>
          <p:cNvSpPr/>
          <p:nvPr>
            <p:ph type="body" idx="4294967295"/>
          </p:nvPr>
        </p:nvSpPr>
        <p:spPr>
          <a:xfrm>
            <a:off x="79021" y="1819768"/>
            <a:ext cx="12607434" cy="7522917"/>
          </a:xfrm>
          <a:prstGeom prst="rect">
            <a:avLst/>
          </a:prstGeom>
        </p:spPr>
        <p:txBody>
          <a:bodyPr lIns="58351" tIns="58351" rIns="58351" bIns="58351" anchor="t"/>
          <a:lstStyle/>
          <a:p>
            <a:pPr lvl="1" marL="853829" indent="-422030" defTabSz="1167270">
              <a:spcBef>
                <a:spcPts val="800"/>
              </a:spcBef>
              <a:buClr>
                <a:srgbClr val="9D002D"/>
              </a:buClr>
              <a:buSzPct val="100000"/>
              <a:buChar char="–"/>
              <a:defRPr>
                <a:latin typeface="Arial"/>
                <a:ea typeface="Arial"/>
                <a:cs typeface="Arial"/>
                <a:sym typeface="Arial"/>
              </a:defRPr>
            </a:pPr>
            <a:r>
              <a:t>Step 2. When human TLR4 is activated, a signal cascade promotes the secretion of </a:t>
            </a:r>
            <a:r>
              <a:rPr b="1"/>
              <a:t>cytokines </a:t>
            </a:r>
            <a:endParaRPr b="1"/>
          </a:p>
          <a:p>
            <a:pPr lvl="2" marL="1531937" indent="-323850" defTabSz="1167270">
              <a:spcBef>
                <a:spcPts val="800"/>
              </a:spcBef>
              <a:buClr>
                <a:srgbClr val="9D002D"/>
              </a:buClr>
              <a:buSzPct val="100000"/>
              <a:buChar char="–"/>
              <a:defRPr sz="3400">
                <a:latin typeface="Arial"/>
                <a:ea typeface="Arial"/>
                <a:cs typeface="Arial"/>
                <a:sym typeface="Arial"/>
              </a:defRPr>
            </a:pPr>
            <a:r>
              <a:t>Cytokines are a group of molecules that are called cell movers  </a:t>
            </a:r>
          </a:p>
          <a:p>
            <a:pPr lvl="2" marL="1531937" indent="-323850" defTabSz="1167270">
              <a:spcBef>
                <a:spcPts val="800"/>
              </a:spcBef>
              <a:buClr>
                <a:srgbClr val="9D002D"/>
              </a:buClr>
              <a:buSzPct val="100000"/>
              <a:buChar char="–"/>
              <a:defRPr sz="3400">
                <a:latin typeface="Arial"/>
                <a:ea typeface="Arial"/>
                <a:cs typeface="Arial"/>
                <a:sym typeface="Arial"/>
              </a:defRPr>
            </a:pPr>
            <a:r>
              <a:t>These molecules call other immune cells to the infection site</a:t>
            </a:r>
          </a:p>
          <a:p>
            <a:pPr lvl="1" marL="853829" indent="-422030" defTabSz="1167270">
              <a:spcBef>
                <a:spcPts val="800"/>
              </a:spcBef>
              <a:buClr>
                <a:srgbClr val="9D002D"/>
              </a:buClr>
              <a:buSzPct val="100000"/>
              <a:buChar char="–"/>
              <a:defRPr>
                <a:latin typeface="Arial"/>
                <a:ea typeface="Arial"/>
                <a:cs typeface="Arial"/>
                <a:sym typeface="Arial"/>
              </a:defRPr>
            </a:pPr>
            <a:r>
              <a:t>Step 3.  When a virus attacks a cell, TLR7 detects the signal promoting the secretion of a specific cytokine, interferon</a:t>
            </a:r>
          </a:p>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The full engagement of the immune system depends on the reception of a signal and an action cascade</a:t>
            </a:r>
          </a:p>
        </p:txBody>
      </p:sp>
      <p:sp>
        <p:nvSpPr>
          <p:cNvPr id="449" name="Shape 44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title"/>
          </p:nvPr>
        </p:nvSpPr>
        <p:spPr>
          <a:prstGeom prst="rect">
            <a:avLst/>
          </a:prstGeom>
        </p:spPr>
        <p:txBody>
          <a:bodyPr/>
          <a:lstStyle/>
          <a:p>
            <a:pPr/>
            <a:r>
              <a:t>Inflammatory Response</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Inflammatory/Innate Response in Humans</a:t>
            </a:r>
          </a:p>
        </p:txBody>
      </p:sp>
      <p:sp>
        <p:nvSpPr>
          <p:cNvPr id="454" name="Shape 454"/>
          <p:cNvSpPr/>
          <p:nvPr>
            <p:ph type="body" idx="4294967295"/>
          </p:nvPr>
        </p:nvSpPr>
        <p:spPr>
          <a:xfrm>
            <a:off x="205456" y="1819767"/>
            <a:ext cx="12553248" cy="7613230"/>
          </a:xfrm>
          <a:prstGeom prst="rect">
            <a:avLst/>
          </a:prstGeom>
        </p:spPr>
        <p:txBody>
          <a:bodyPr lIns="0" tIns="0" rIns="0" bIns="0" anchor="t"/>
          <a:lstStyle/>
          <a:p>
            <a:pPr marL="379184" indent="-379184"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The inflammatory response, a multistep innate immune response in mammals, occurs at the site </a:t>
            </a:r>
            <a:br/>
            <a:r>
              <a:t>of an injury </a:t>
            </a:r>
          </a:p>
          <a:p>
            <a:pPr marL="379184" indent="-379184"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The steps of this process are as follows:</a:t>
            </a:r>
            <a:endParaRPr sz="2800"/>
          </a:p>
          <a:p>
            <a:pPr lvl="1" marL="836245"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When skin breaks, pathogens enter a wound </a:t>
            </a:r>
            <a:endParaRPr b="1"/>
          </a:p>
          <a:p>
            <a:pPr lvl="1" marL="836245"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Platelets</a:t>
            </a:r>
            <a:r>
              <a:t> release blood-clotting proteins at the </a:t>
            </a:r>
            <a:br/>
            <a:r>
              <a:t>	wound site</a:t>
            </a:r>
          </a:p>
          <a:p>
            <a:pPr lvl="1" marL="836245"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Wounded tissues and macrophages at the wound site 	secrete </a:t>
            </a:r>
            <a:r>
              <a:rPr b="1"/>
              <a:t>chemokines</a:t>
            </a:r>
            <a:r>
              <a:t>, signaling molecules that recruit 	immune cells by forming a gradient to mark the path 	to the site</a:t>
            </a:r>
          </a:p>
        </p:txBody>
      </p:sp>
      <p:sp>
        <p:nvSpPr>
          <p:cNvPr id="455" name="Shape 45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Inflammatory/Innate Response in Humans</a:t>
            </a:r>
          </a:p>
        </p:txBody>
      </p:sp>
      <p:sp>
        <p:nvSpPr>
          <p:cNvPr id="458" name="Shape 458"/>
          <p:cNvSpPr/>
          <p:nvPr>
            <p:ph type="body" idx="4294967295"/>
          </p:nvPr>
        </p:nvSpPr>
        <p:spPr>
          <a:xfrm>
            <a:off x="205456" y="1855893"/>
            <a:ext cx="12426812" cy="7215859"/>
          </a:xfrm>
          <a:prstGeom prst="rect">
            <a:avLst/>
          </a:prstGeom>
        </p:spPr>
        <p:txBody>
          <a:bodyPr lIns="0" tIns="0" rIns="0" bIns="0" anchor="t"/>
          <a:lstStyle/>
          <a:p>
            <a:pPr lvl="1" marL="941752" indent="-509952" defTabSz="1300480">
              <a:spcBef>
                <a:spcPts val="800"/>
              </a:spcBef>
              <a:buClr>
                <a:srgbClr val="000000"/>
              </a:buClr>
              <a:buSzPct val="100000"/>
              <a:buAutoNum type="arabicPeriod" startAt="4"/>
              <a:defRPr>
                <a:latin typeface="Arial"/>
                <a:ea typeface="Arial"/>
                <a:cs typeface="Arial"/>
                <a:sym typeface="Arial"/>
              </a:defRPr>
            </a:pPr>
            <a:r>
              <a:t>Mast cells release chemical messengers that constrict blood vessels near the wound—reducing blood flow and thus blood loss  </a:t>
            </a:r>
          </a:p>
          <a:p>
            <a:pPr lvl="2" indent="-431800" defTabSz="1300480">
              <a:spcBef>
                <a:spcPts val="800"/>
              </a:spcBef>
              <a:buClr>
                <a:srgbClr val="9D002D"/>
              </a:buClr>
              <a:buSzPct val="100000"/>
              <a:buChar char="–"/>
              <a:defRPr sz="3400">
                <a:latin typeface="Arial"/>
                <a:ea typeface="Arial"/>
                <a:cs typeface="Arial"/>
                <a:sym typeface="Arial"/>
              </a:defRPr>
            </a:pPr>
            <a:r>
              <a:t>Mast cells also secrete </a:t>
            </a:r>
            <a:r>
              <a:rPr b="1"/>
              <a:t>histamine</a:t>
            </a:r>
            <a:r>
              <a:t> and other signaling molecules, which dilate blood vessels slightly farther away from the wound, making them more permeable</a:t>
            </a:r>
            <a:endParaRPr b="1" sz="1200"/>
          </a:p>
          <a:p>
            <a:pPr lvl="1" marL="941752" indent="-509952" defTabSz="1300480">
              <a:spcBef>
                <a:spcPts val="800"/>
              </a:spcBef>
              <a:buClr>
                <a:srgbClr val="000000"/>
              </a:buClr>
              <a:buSzPct val="100000"/>
              <a:buAutoNum type="arabicPeriod" startAt="4"/>
              <a:defRPr>
                <a:latin typeface="Arial"/>
                <a:ea typeface="Arial"/>
                <a:cs typeface="Arial"/>
                <a:sym typeface="Arial"/>
              </a:defRPr>
            </a:pPr>
            <a:r>
              <a:t>Neutrophils and macrophages remove pathogens by </a:t>
            </a:r>
            <a:r>
              <a:rPr b="1"/>
              <a:t>phagocytosis</a:t>
            </a:r>
            <a:r>
              <a:t>—the engulfing and digesting of foreign particles</a:t>
            </a:r>
          </a:p>
        </p:txBody>
      </p:sp>
      <p:sp>
        <p:nvSpPr>
          <p:cNvPr id="459" name="Shape 45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Inflammatory/Innate Immune Response</a:t>
            </a:r>
          </a:p>
        </p:txBody>
      </p:sp>
      <p:sp>
        <p:nvSpPr>
          <p:cNvPr id="462" name="Shape 462"/>
          <p:cNvSpPr/>
          <p:nvPr>
            <p:ph type="body" idx="4294967295"/>
          </p:nvPr>
        </p:nvSpPr>
        <p:spPr>
          <a:xfrm>
            <a:off x="205456" y="1855893"/>
            <a:ext cx="12480999" cy="7215859"/>
          </a:xfrm>
          <a:prstGeom prst="rect">
            <a:avLst/>
          </a:prstGeom>
        </p:spPr>
        <p:txBody>
          <a:bodyPr lIns="0" tIns="0" rIns="0" bIns="0" anchor="t"/>
          <a:lstStyle/>
          <a:p>
            <a:pPr lvl="1" marL="976923" indent="-545122" defTabSz="1300480">
              <a:spcBef>
                <a:spcPts val="800"/>
              </a:spcBef>
              <a:buClr>
                <a:srgbClr val="000000"/>
              </a:buClr>
              <a:buSzPct val="100000"/>
              <a:buAutoNum type="arabicPeriod" startAt="6"/>
              <a:defRPr>
                <a:latin typeface="Arial"/>
                <a:ea typeface="Arial"/>
                <a:cs typeface="Arial"/>
                <a:sym typeface="Arial"/>
              </a:defRPr>
            </a:pPr>
            <a:r>
              <a:t>Macrophages secrete </a:t>
            </a:r>
            <a:r>
              <a:rPr b="1"/>
              <a:t>cytokines</a:t>
            </a:r>
            <a:r>
              <a:t>, chemicals that attract other immune system cells to the site and activate cells involved in tissue repair </a:t>
            </a:r>
          </a:p>
          <a:p>
            <a:pPr lvl="2" indent="-431800" defTabSz="1300480">
              <a:spcBef>
                <a:spcPts val="800"/>
              </a:spcBef>
              <a:buClr>
                <a:srgbClr val="9D002D"/>
              </a:buClr>
              <a:buSzPct val="100000"/>
              <a:buChar char="–"/>
              <a:defRPr sz="3400">
                <a:latin typeface="Arial"/>
                <a:ea typeface="Arial"/>
                <a:cs typeface="Arial"/>
                <a:sym typeface="Arial"/>
              </a:defRPr>
            </a:pPr>
            <a:r>
              <a:t>They also induce </a:t>
            </a:r>
            <a:r>
              <a:rPr b="1"/>
              <a:t>fever</a:t>
            </a:r>
            <a:r>
              <a:t>—elevated body temperature that aids in healing</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inflammatory response continues until the foreign material is eliminated and the wound is repaired</a:t>
            </a:r>
          </a:p>
        </p:txBody>
      </p:sp>
      <p:sp>
        <p:nvSpPr>
          <p:cNvPr id="463" name="Shape 46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5" name="image15.jpeg"/>
          <p:cNvPicPr>
            <a:picLocks noChangeAspect="1"/>
          </p:cNvPicPr>
          <p:nvPr/>
        </p:nvPicPr>
        <p:blipFill>
          <a:blip r:embed="rId3">
            <a:extLst/>
          </a:blip>
          <a:srcRect l="0" t="0" r="0" b="2482"/>
          <a:stretch>
            <a:fillRect/>
          </a:stretch>
        </p:blipFill>
        <p:spPr>
          <a:xfrm>
            <a:off x="4343963" y="374790"/>
            <a:ext cx="4316874" cy="9132714"/>
          </a:xfrm>
          <a:prstGeom prst="rect">
            <a:avLst/>
          </a:prstGeom>
          <a:ln w="12700">
            <a:miter lim="400000"/>
          </a:ln>
        </p:spPr>
      </p:pic>
      <p:sp>
        <p:nvSpPr>
          <p:cNvPr id="466" name="Shape 466"/>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51.3</a:t>
            </a:r>
          </a:p>
        </p:txBody>
      </p:sp>
      <p:sp>
        <p:nvSpPr>
          <p:cNvPr id="467" name="Shape 467"/>
          <p:cNvSpPr/>
          <p:nvPr/>
        </p:nvSpPr>
        <p:spPr>
          <a:xfrm>
            <a:off x="6107288" y="1149207"/>
            <a:ext cx="967408"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Red blood cell</a:t>
            </a:r>
          </a:p>
        </p:txBody>
      </p:sp>
      <p:sp>
        <p:nvSpPr>
          <p:cNvPr id="468" name="Shape 468"/>
          <p:cNvSpPr/>
          <p:nvPr/>
        </p:nvSpPr>
        <p:spPr>
          <a:xfrm>
            <a:off x="6116320" y="1438203"/>
            <a:ext cx="509631"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Platelet</a:t>
            </a:r>
          </a:p>
        </p:txBody>
      </p:sp>
      <p:sp>
        <p:nvSpPr>
          <p:cNvPr id="469" name="Shape 469"/>
          <p:cNvSpPr/>
          <p:nvPr/>
        </p:nvSpPr>
        <p:spPr>
          <a:xfrm>
            <a:off x="7014915" y="1682044"/>
            <a:ext cx="905335"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1.</a:t>
            </a:r>
            <a:r>
              <a:rPr b="1">
                <a:latin typeface="Arial"/>
                <a:ea typeface="Arial"/>
                <a:cs typeface="Arial"/>
                <a:sym typeface="Arial"/>
              </a:rPr>
              <a:t> Pathogens</a:t>
            </a:r>
            <a:br>
              <a:rPr b="1">
                <a:latin typeface="Arial"/>
                <a:ea typeface="Arial"/>
                <a:cs typeface="Arial"/>
                <a:sym typeface="Arial"/>
              </a:rPr>
            </a:br>
            <a:r>
              <a:rPr b="1">
                <a:latin typeface="Arial"/>
                <a:ea typeface="Arial"/>
                <a:cs typeface="Arial"/>
                <a:sym typeface="Arial"/>
              </a:rPr>
              <a:t>enter wound.</a:t>
            </a:r>
          </a:p>
        </p:txBody>
      </p:sp>
      <p:sp>
        <p:nvSpPr>
          <p:cNvPr id="470" name="Shape 470"/>
          <p:cNvSpPr/>
          <p:nvPr/>
        </p:nvSpPr>
        <p:spPr>
          <a:xfrm>
            <a:off x="7014915" y="2458718"/>
            <a:ext cx="1286304" cy="49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2.</a:t>
            </a:r>
            <a:r>
              <a:rPr b="1">
                <a:latin typeface="Arial"/>
                <a:ea typeface="Arial"/>
                <a:cs typeface="Arial"/>
                <a:sym typeface="Arial"/>
              </a:rPr>
              <a:t> Platelets release</a:t>
            </a:r>
            <a:br>
              <a:rPr b="1">
                <a:latin typeface="Arial"/>
                <a:ea typeface="Arial"/>
                <a:cs typeface="Arial"/>
                <a:sym typeface="Arial"/>
              </a:rPr>
            </a:br>
            <a:r>
              <a:rPr b="1">
                <a:latin typeface="Arial"/>
                <a:ea typeface="Arial"/>
                <a:cs typeface="Arial"/>
                <a:sym typeface="Arial"/>
              </a:rPr>
              <a:t>blood-clotting</a:t>
            </a:r>
            <a:br>
              <a:rPr b="1">
                <a:latin typeface="Arial"/>
                <a:ea typeface="Arial"/>
                <a:cs typeface="Arial"/>
                <a:sym typeface="Arial"/>
              </a:rPr>
            </a:br>
            <a:r>
              <a:rPr b="1">
                <a:latin typeface="Arial"/>
                <a:ea typeface="Arial"/>
                <a:cs typeface="Arial"/>
                <a:sym typeface="Arial"/>
              </a:rPr>
              <a:t>proteins.</a:t>
            </a:r>
          </a:p>
        </p:txBody>
      </p:sp>
      <p:sp>
        <p:nvSpPr>
          <p:cNvPr id="471" name="Shape 471"/>
          <p:cNvSpPr/>
          <p:nvPr/>
        </p:nvSpPr>
        <p:spPr>
          <a:xfrm>
            <a:off x="6111804" y="855696"/>
            <a:ext cx="874502"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Blood vessel</a:t>
            </a:r>
          </a:p>
        </p:txBody>
      </p:sp>
      <p:sp>
        <p:nvSpPr>
          <p:cNvPr id="472" name="Shape 472"/>
          <p:cNvSpPr/>
          <p:nvPr/>
        </p:nvSpPr>
        <p:spPr>
          <a:xfrm>
            <a:off x="5879253" y="934719"/>
            <a:ext cx="198686" cy="2"/>
          </a:xfrm>
          <a:prstGeom prst="line">
            <a:avLst/>
          </a:prstGeom>
          <a:ln w="25400">
            <a:solidFill>
              <a:srgbClr val="000000"/>
            </a:solidFill>
          </a:ln>
        </p:spPr>
        <p:txBody>
          <a:bodyPr lIns="45718" tIns="45718" rIns="45718" bIns="45718"/>
          <a:lstStyle/>
          <a:p>
            <a:pPr/>
          </a:p>
        </p:txBody>
      </p:sp>
      <p:sp>
        <p:nvSpPr>
          <p:cNvPr id="473" name="Shape 473"/>
          <p:cNvSpPr/>
          <p:nvPr/>
        </p:nvSpPr>
        <p:spPr>
          <a:xfrm>
            <a:off x="5504462" y="1223715"/>
            <a:ext cx="573477" cy="2"/>
          </a:xfrm>
          <a:prstGeom prst="line">
            <a:avLst/>
          </a:prstGeom>
          <a:ln w="25400">
            <a:solidFill>
              <a:srgbClr val="000000"/>
            </a:solidFill>
          </a:ln>
        </p:spPr>
        <p:txBody>
          <a:bodyPr lIns="45718" tIns="45718" rIns="45718" bIns="45718"/>
          <a:lstStyle/>
          <a:p>
            <a:pPr/>
          </a:p>
        </p:txBody>
      </p:sp>
      <p:sp>
        <p:nvSpPr>
          <p:cNvPr id="474" name="Shape 474"/>
          <p:cNvSpPr/>
          <p:nvPr/>
        </p:nvSpPr>
        <p:spPr>
          <a:xfrm>
            <a:off x="5545101" y="1517225"/>
            <a:ext cx="532837" cy="2"/>
          </a:xfrm>
          <a:prstGeom prst="line">
            <a:avLst/>
          </a:prstGeom>
          <a:ln w="25400">
            <a:solidFill>
              <a:srgbClr val="000000"/>
            </a:solidFill>
          </a:ln>
        </p:spPr>
        <p:txBody>
          <a:bodyPr lIns="45718" tIns="45718" rIns="45718" bIns="45718"/>
          <a:lstStyle/>
          <a:p>
            <a:pPr/>
          </a:p>
        </p:txBody>
      </p:sp>
      <p:sp>
        <p:nvSpPr>
          <p:cNvPr id="475" name="Shape 475"/>
          <p:cNvSpPr/>
          <p:nvPr/>
        </p:nvSpPr>
        <p:spPr>
          <a:xfrm>
            <a:off x="7010399" y="3804354"/>
            <a:ext cx="1340670"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3.</a:t>
            </a:r>
            <a:r>
              <a:rPr b="1">
                <a:latin typeface="Arial"/>
                <a:ea typeface="Arial"/>
                <a:cs typeface="Arial"/>
                <a:sym typeface="Arial"/>
              </a:rPr>
              <a:t> Injured tissues</a:t>
            </a:r>
            <a:br>
              <a:rPr b="1">
                <a:latin typeface="Arial"/>
                <a:ea typeface="Arial"/>
                <a:cs typeface="Arial"/>
                <a:sym typeface="Arial"/>
              </a:rPr>
            </a:br>
            <a:r>
              <a:rPr b="1">
                <a:latin typeface="Arial"/>
                <a:ea typeface="Arial"/>
                <a:cs typeface="Arial"/>
                <a:sym typeface="Arial"/>
              </a:rPr>
              <a:t>and macrophages</a:t>
            </a:r>
            <a:br>
              <a:rPr b="1">
                <a:latin typeface="Arial"/>
                <a:ea typeface="Arial"/>
                <a:cs typeface="Arial"/>
                <a:sym typeface="Arial"/>
              </a:rPr>
            </a:br>
            <a:r>
              <a:rPr b="1">
                <a:latin typeface="Arial"/>
                <a:ea typeface="Arial"/>
                <a:cs typeface="Arial"/>
                <a:sym typeface="Arial"/>
              </a:rPr>
              <a:t>release chemokines</a:t>
            </a:r>
            <a:br>
              <a:rPr b="1">
                <a:latin typeface="Arial"/>
                <a:ea typeface="Arial"/>
                <a:cs typeface="Arial"/>
                <a:sym typeface="Arial"/>
              </a:rPr>
            </a:br>
            <a:r>
              <a:rPr b="1">
                <a:latin typeface="Arial"/>
                <a:ea typeface="Arial"/>
                <a:cs typeface="Arial"/>
                <a:sym typeface="Arial"/>
              </a:rPr>
              <a:t>to recruit help.</a:t>
            </a:r>
          </a:p>
        </p:txBody>
      </p:sp>
      <p:sp>
        <p:nvSpPr>
          <p:cNvPr id="476" name="Shape 476"/>
          <p:cNvSpPr/>
          <p:nvPr/>
        </p:nvSpPr>
        <p:spPr>
          <a:xfrm>
            <a:off x="5601546" y="4544905"/>
            <a:ext cx="83555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Macrophage</a:t>
            </a:r>
          </a:p>
        </p:txBody>
      </p:sp>
      <p:sp>
        <p:nvSpPr>
          <p:cNvPr id="477" name="Shape 477"/>
          <p:cNvSpPr/>
          <p:nvPr/>
        </p:nvSpPr>
        <p:spPr>
          <a:xfrm>
            <a:off x="5768621" y="5809262"/>
            <a:ext cx="602811" cy="147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Mast cell</a:t>
            </a:r>
          </a:p>
        </p:txBody>
      </p:sp>
      <p:sp>
        <p:nvSpPr>
          <p:cNvPr id="478" name="Shape 478"/>
          <p:cNvSpPr/>
          <p:nvPr/>
        </p:nvSpPr>
        <p:spPr>
          <a:xfrm>
            <a:off x="7014915" y="5046133"/>
            <a:ext cx="1402197" cy="80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4.</a:t>
            </a:r>
            <a:r>
              <a:rPr b="1">
                <a:latin typeface="Arial"/>
                <a:ea typeface="Arial"/>
                <a:cs typeface="Arial"/>
                <a:sym typeface="Arial"/>
              </a:rPr>
              <a:t> Mast cells release</a:t>
            </a:r>
            <a:br>
              <a:rPr b="1">
                <a:latin typeface="Arial"/>
                <a:ea typeface="Arial"/>
                <a:cs typeface="Arial"/>
                <a:sym typeface="Arial"/>
              </a:rPr>
            </a:br>
            <a:r>
              <a:rPr b="1">
                <a:latin typeface="Arial"/>
                <a:ea typeface="Arial"/>
                <a:cs typeface="Arial"/>
                <a:sym typeface="Arial"/>
              </a:rPr>
              <a:t>factors that constrict</a:t>
            </a:r>
            <a:br>
              <a:rPr b="1">
                <a:latin typeface="Arial"/>
                <a:ea typeface="Arial"/>
                <a:cs typeface="Arial"/>
                <a:sym typeface="Arial"/>
              </a:rPr>
            </a:br>
            <a:r>
              <a:rPr b="1">
                <a:latin typeface="Arial"/>
                <a:ea typeface="Arial"/>
                <a:cs typeface="Arial"/>
                <a:sym typeface="Arial"/>
              </a:rPr>
              <a:t>blood vessels at</a:t>
            </a:r>
            <a:br>
              <a:rPr b="1">
                <a:latin typeface="Arial"/>
                <a:ea typeface="Arial"/>
                <a:cs typeface="Arial"/>
                <a:sym typeface="Arial"/>
              </a:rPr>
            </a:br>
            <a:r>
              <a:rPr b="1">
                <a:latin typeface="Arial"/>
                <a:ea typeface="Arial"/>
                <a:cs typeface="Arial"/>
                <a:sym typeface="Arial"/>
              </a:rPr>
              <a:t>wound and dilate</a:t>
            </a:r>
            <a:br>
              <a:rPr b="1">
                <a:latin typeface="Arial"/>
                <a:ea typeface="Arial"/>
                <a:cs typeface="Arial"/>
                <a:sym typeface="Arial"/>
              </a:rPr>
            </a:br>
            <a:r>
              <a:rPr b="1">
                <a:latin typeface="Arial"/>
                <a:ea typeface="Arial"/>
                <a:cs typeface="Arial"/>
                <a:sym typeface="Arial"/>
              </a:rPr>
              <a:t>vessels nearby.</a:t>
            </a:r>
          </a:p>
        </p:txBody>
      </p:sp>
      <p:sp>
        <p:nvSpPr>
          <p:cNvPr id="479" name="Shape 479"/>
          <p:cNvSpPr/>
          <p:nvPr/>
        </p:nvSpPr>
        <p:spPr>
          <a:xfrm>
            <a:off x="5655733" y="7267785"/>
            <a:ext cx="711132"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Neutrophil</a:t>
            </a:r>
          </a:p>
        </p:txBody>
      </p:sp>
      <p:sp>
        <p:nvSpPr>
          <p:cNvPr id="480" name="Shape 480"/>
          <p:cNvSpPr/>
          <p:nvPr/>
        </p:nvSpPr>
        <p:spPr>
          <a:xfrm rot="16200000">
            <a:off x="4933848" y="7256526"/>
            <a:ext cx="858950" cy="300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100">
                <a:solidFill>
                  <a:srgbClr val="8B6E61"/>
                </a:solidFill>
                <a:latin typeface="Arial"/>
                <a:ea typeface="Arial"/>
                <a:cs typeface="Arial"/>
                <a:sym typeface="Arial"/>
              </a:defRPr>
            </a:pPr>
            <a:r>
              <a:t>Leaky</a:t>
            </a:r>
            <a:br/>
            <a:r>
              <a:t>blood vessel</a:t>
            </a:r>
          </a:p>
        </p:txBody>
      </p:sp>
      <p:sp>
        <p:nvSpPr>
          <p:cNvPr id="481" name="Shape 481"/>
          <p:cNvSpPr/>
          <p:nvPr/>
        </p:nvSpPr>
        <p:spPr>
          <a:xfrm>
            <a:off x="7005883" y="6635608"/>
            <a:ext cx="1114817"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5.</a:t>
            </a:r>
            <a:r>
              <a:rPr b="1">
                <a:latin typeface="Arial"/>
                <a:ea typeface="Arial"/>
                <a:cs typeface="Arial"/>
                <a:sym typeface="Arial"/>
              </a:rPr>
              <a:t> Neutrophils</a:t>
            </a:r>
            <a:br>
              <a:rPr b="1">
                <a:latin typeface="Arial"/>
                <a:ea typeface="Arial"/>
                <a:cs typeface="Arial"/>
                <a:sym typeface="Arial"/>
              </a:rPr>
            </a:br>
            <a:r>
              <a:rPr b="1">
                <a:latin typeface="Arial"/>
                <a:ea typeface="Arial"/>
                <a:cs typeface="Arial"/>
                <a:sym typeface="Arial"/>
              </a:rPr>
              <a:t>arrive and begin</a:t>
            </a:r>
            <a:br>
              <a:rPr b="1">
                <a:latin typeface="Arial"/>
                <a:ea typeface="Arial"/>
                <a:cs typeface="Arial"/>
                <a:sym typeface="Arial"/>
              </a:rPr>
            </a:br>
            <a:r>
              <a:rPr b="1">
                <a:latin typeface="Arial"/>
                <a:ea typeface="Arial"/>
                <a:cs typeface="Arial"/>
                <a:sym typeface="Arial"/>
              </a:rPr>
              <a:t>phagocytosizing</a:t>
            </a:r>
            <a:br>
              <a:rPr b="1">
                <a:latin typeface="Arial"/>
                <a:ea typeface="Arial"/>
                <a:cs typeface="Arial"/>
                <a:sym typeface="Arial"/>
              </a:rPr>
            </a:br>
            <a:r>
              <a:rPr b="1">
                <a:latin typeface="Arial"/>
                <a:ea typeface="Arial"/>
                <a:cs typeface="Arial"/>
                <a:sym typeface="Arial"/>
              </a:rPr>
              <a:t>pathogens.</a:t>
            </a:r>
          </a:p>
        </p:txBody>
      </p:sp>
      <p:sp>
        <p:nvSpPr>
          <p:cNvPr id="482" name="Shape 482"/>
          <p:cNvSpPr/>
          <p:nvPr/>
        </p:nvSpPr>
        <p:spPr>
          <a:xfrm>
            <a:off x="7019431" y="7895449"/>
            <a:ext cx="1324776" cy="49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6.</a:t>
            </a:r>
            <a:r>
              <a:rPr b="1">
                <a:latin typeface="Arial"/>
                <a:ea typeface="Arial"/>
                <a:cs typeface="Arial"/>
                <a:sym typeface="Arial"/>
              </a:rPr>
              <a:t> Other leukocytes</a:t>
            </a:r>
            <a:br>
              <a:rPr b="1">
                <a:latin typeface="Arial"/>
                <a:ea typeface="Arial"/>
                <a:cs typeface="Arial"/>
                <a:sym typeface="Arial"/>
              </a:rPr>
            </a:br>
            <a:r>
              <a:rPr b="1">
                <a:latin typeface="Arial"/>
                <a:ea typeface="Arial"/>
                <a:cs typeface="Arial"/>
                <a:sym typeface="Arial"/>
              </a:rPr>
              <a:t>arrive and mature</a:t>
            </a:r>
            <a:br>
              <a:rPr b="1">
                <a:latin typeface="Arial"/>
                <a:ea typeface="Arial"/>
                <a:cs typeface="Arial"/>
                <a:sym typeface="Arial"/>
              </a:rPr>
            </a:br>
            <a:r>
              <a:rPr b="1">
                <a:latin typeface="Arial"/>
                <a:ea typeface="Arial"/>
                <a:cs typeface="Arial"/>
                <a:sym typeface="Arial"/>
              </a:rPr>
              <a:t>into macrophages.</a:t>
            </a:r>
          </a:p>
        </p:txBody>
      </p:sp>
      <p:sp>
        <p:nvSpPr>
          <p:cNvPr id="483" name="Shape 483"/>
          <p:cNvSpPr/>
          <p:nvPr/>
        </p:nvSpPr>
        <p:spPr>
          <a:xfrm>
            <a:off x="5718950" y="8785013"/>
            <a:ext cx="83555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Macrophage</a:t>
            </a:r>
          </a:p>
        </p:txBody>
      </p:sp>
      <p:sp>
        <p:nvSpPr>
          <p:cNvPr id="484" name="Shape 484"/>
          <p:cNvSpPr/>
          <p:nvPr/>
        </p:nvSpPr>
        <p:spPr>
          <a:xfrm>
            <a:off x="5651217" y="9223022"/>
            <a:ext cx="1332552"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Initiate tissue repair</a:t>
            </a:r>
          </a:p>
        </p:txBody>
      </p:sp>
      <p:sp>
        <p:nvSpPr>
          <p:cNvPr id="485" name="Shape 485"/>
          <p:cNvSpPr/>
          <p:nvPr/>
        </p:nvSpPr>
        <p:spPr>
          <a:xfrm>
            <a:off x="4459111" y="8622452"/>
            <a:ext cx="742101" cy="6982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100">
                <a:solidFill>
                  <a:srgbClr val="FFFFFF"/>
                </a:solidFill>
                <a:latin typeface="Arial"/>
                <a:ea typeface="Arial"/>
                <a:cs typeface="Arial"/>
                <a:sym typeface="Arial"/>
              </a:defRPr>
            </a:pPr>
            <a:r>
              <a:t>Induce</a:t>
            </a:r>
            <a:br/>
            <a:r>
              <a:t>fever,</a:t>
            </a:r>
            <a:br/>
            <a:r>
              <a:t>increase</a:t>
            </a:r>
            <a:br/>
            <a:r>
              <a:t>leukocyte</a:t>
            </a:r>
            <a:br/>
            <a:r>
              <a:t>production</a:t>
            </a:r>
          </a:p>
        </p:txBody>
      </p:sp>
      <p:pic>
        <p:nvPicPr>
          <p:cNvPr id="486" name="image34.png"/>
          <p:cNvPicPr>
            <a:picLocks noChangeAspect="1"/>
          </p:cNvPicPr>
          <p:nvPr/>
        </p:nvPicPr>
        <p:blipFill>
          <a:blip r:embed="rId4">
            <a:extLst/>
          </a:blip>
          <a:stretch>
            <a:fillRect/>
          </a:stretch>
        </p:blipFill>
        <p:spPr>
          <a:xfrm>
            <a:off x="5359963" y="3251200"/>
            <a:ext cx="792482" cy="636694"/>
          </a:xfrm>
          <a:prstGeom prst="rect">
            <a:avLst/>
          </a:prstGeom>
          <a:ln w="12700">
            <a:miter lim="400000"/>
          </a:ln>
        </p:spPr>
      </p:pic>
      <p:pic>
        <p:nvPicPr>
          <p:cNvPr id="487" name="image35.png"/>
          <p:cNvPicPr>
            <a:picLocks noChangeAspect="1"/>
          </p:cNvPicPr>
          <p:nvPr/>
        </p:nvPicPr>
        <p:blipFill>
          <a:blip r:embed="rId5">
            <a:extLst/>
          </a:blip>
          <a:stretch>
            <a:fillRect/>
          </a:stretch>
        </p:blipFill>
        <p:spPr>
          <a:xfrm>
            <a:off x="5373511" y="5768621"/>
            <a:ext cx="593797" cy="598313"/>
          </a:xfrm>
          <a:prstGeom prst="rect">
            <a:avLst/>
          </a:prstGeom>
          <a:ln w="12700">
            <a:miter lim="400000"/>
          </a:ln>
        </p:spPr>
      </p:pic>
      <p:pic>
        <p:nvPicPr>
          <p:cNvPr id="488" name="image36.png"/>
          <p:cNvPicPr>
            <a:picLocks noChangeAspect="1"/>
          </p:cNvPicPr>
          <p:nvPr/>
        </p:nvPicPr>
        <p:blipFill>
          <a:blip r:embed="rId6">
            <a:extLst/>
          </a:blip>
          <a:stretch>
            <a:fillRect/>
          </a:stretch>
        </p:blipFill>
        <p:spPr>
          <a:xfrm>
            <a:off x="5276425" y="8622452"/>
            <a:ext cx="548642" cy="562189"/>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Num" sz="quarter" idx="4294967295"/>
          </p:nvPr>
        </p:nvSpPr>
        <p:spPr>
          <a:xfrm>
            <a:off x="12376149" y="9156700"/>
            <a:ext cx="228601"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
        <p:nvSpPr>
          <p:cNvPr id="198" name="Shape 198"/>
          <p:cNvSpPr/>
          <p:nvPr>
            <p:ph type="title"/>
          </p:nvPr>
        </p:nvSpPr>
        <p:spPr>
          <a:prstGeom prst="rect">
            <a:avLst/>
          </a:prstGeom>
        </p:spPr>
        <p:txBody>
          <a:bodyPr/>
          <a:lstStyle/>
          <a:p>
            <a:pPr/>
            <a:r>
              <a:t>Anatomic Features</a:t>
            </a:r>
          </a:p>
        </p:txBody>
      </p:sp>
      <p:pic>
        <p:nvPicPr>
          <p:cNvPr id="199" name="image3.png"/>
          <p:cNvPicPr>
            <a:picLocks noChangeAspect="1"/>
          </p:cNvPicPr>
          <p:nvPr/>
        </p:nvPicPr>
        <p:blipFill>
          <a:blip r:embed="rId2">
            <a:extLst/>
          </a:blip>
          <a:stretch>
            <a:fillRect/>
          </a:stretch>
        </p:blipFill>
        <p:spPr>
          <a:xfrm>
            <a:off x="2006146" y="1460500"/>
            <a:ext cx="8674556" cy="6477000"/>
          </a:xfrm>
          <a:prstGeom prst="rect">
            <a:avLst/>
          </a:prstGeom>
          <a:ln w="12700">
            <a:miter lim="400000"/>
          </a:ln>
        </p:spPr>
      </p:pic>
      <p:pic>
        <p:nvPicPr>
          <p:cNvPr id="200" name="image4.png"/>
          <p:cNvPicPr>
            <a:picLocks noChangeAspect="1"/>
          </p:cNvPicPr>
          <p:nvPr/>
        </p:nvPicPr>
        <p:blipFill>
          <a:blip r:embed="rId3">
            <a:extLst/>
          </a:blip>
          <a:stretch>
            <a:fillRect/>
          </a:stretch>
        </p:blipFill>
        <p:spPr>
          <a:xfrm>
            <a:off x="177800" y="8890000"/>
            <a:ext cx="6121400" cy="635000"/>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Shape 492"/>
          <p:cNvSpPr/>
          <p:nvPr>
            <p:ph type="title" idx="4294967295"/>
          </p:nvPr>
        </p:nvSpPr>
        <p:spPr>
          <a:xfrm>
            <a:off x="97083"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Innate Immunity in Invertebrates</a:t>
            </a:r>
          </a:p>
        </p:txBody>
      </p:sp>
      <p:sp>
        <p:nvSpPr>
          <p:cNvPr id="493" name="Shape 493"/>
          <p:cNvSpPr/>
          <p:nvPr>
            <p:ph type="body" idx="4294967295"/>
          </p:nvPr>
        </p:nvSpPr>
        <p:spPr>
          <a:xfrm>
            <a:off x="205457" y="1819767"/>
            <a:ext cx="12517123" cy="7540981"/>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Innate responses make up the entire immune system observed in millions of species of invertebrates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For example:</a:t>
            </a:r>
            <a:endParaRPr sz="2800"/>
          </a:p>
          <a:p>
            <a:pPr lvl="1" marL="836245" indent="-404446" defTabSz="1300480">
              <a:spcBef>
                <a:spcPts val="800"/>
              </a:spcBef>
              <a:buClr>
                <a:srgbClr val="9D002D"/>
              </a:buClr>
              <a:buSzPct val="100000"/>
              <a:buChar char="–"/>
              <a:defRPr>
                <a:latin typeface="Arial"/>
                <a:ea typeface="Arial"/>
                <a:cs typeface="Arial"/>
                <a:sym typeface="Arial"/>
              </a:defRPr>
            </a:pPr>
            <a:r>
              <a:t>If a pathogen succeeds in entering the main body cavity of an insect, cells respond by synthesizing and secreting peptides with potent antibacterial or antifungal properties</a:t>
            </a:r>
            <a:endParaRPr sz="1400"/>
          </a:p>
          <a:p>
            <a:pPr lvl="1" marL="836245" indent="-404446" defTabSz="1300480">
              <a:spcBef>
                <a:spcPts val="800"/>
              </a:spcBef>
              <a:buClr>
                <a:srgbClr val="9D002D"/>
              </a:buClr>
              <a:buSzPct val="100000"/>
              <a:buChar char="–"/>
              <a:defRPr>
                <a:latin typeface="Arial"/>
                <a:ea typeface="Arial"/>
                <a:cs typeface="Arial"/>
                <a:sym typeface="Arial"/>
              </a:defRPr>
            </a:pPr>
            <a:r>
              <a:rPr b="1"/>
              <a:t>Sea stars </a:t>
            </a:r>
            <a:r>
              <a:t>have specialized cells that are similar in function to neutrophils and macrophages—they secrete cytokines or engulf and destroy pathogens by phagocytosis</a:t>
            </a:r>
          </a:p>
        </p:txBody>
      </p:sp>
      <p:sp>
        <p:nvSpPr>
          <p:cNvPr id="494" name="Shape 49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6" name="image16.jpeg"/>
          <p:cNvPicPr>
            <a:picLocks noChangeAspect="1"/>
          </p:cNvPicPr>
          <p:nvPr/>
        </p:nvPicPr>
        <p:blipFill>
          <a:blip r:embed="rId3">
            <a:extLst/>
          </a:blip>
          <a:srcRect l="0" t="0" r="0" b="6411"/>
          <a:stretch>
            <a:fillRect/>
          </a:stretch>
        </p:blipFill>
        <p:spPr>
          <a:xfrm>
            <a:off x="422203" y="1160497"/>
            <a:ext cx="12158136" cy="6953957"/>
          </a:xfrm>
          <a:prstGeom prst="rect">
            <a:avLst/>
          </a:prstGeom>
          <a:ln w="12700">
            <a:miter lim="400000"/>
          </a:ln>
        </p:spPr>
      </p:pic>
      <p:sp>
        <p:nvSpPr>
          <p:cNvPr id="497" name="Shape 497"/>
          <p:cNvSpPr/>
          <p:nvPr>
            <p:ph type="title" idx="4294967295"/>
          </p:nvPr>
        </p:nvSpPr>
        <p:spPr>
          <a:xfrm>
            <a:off x="27092" y="-2"/>
            <a:ext cx="5764109"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Table 51.2</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nvSpPr>
        <p:spPr>
          <a:xfrm>
            <a:off x="90309" y="219004"/>
            <a:ext cx="12128786" cy="6239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0">
              <a:defRPr b="1" sz="4400">
                <a:solidFill>
                  <a:srgbClr val="9D002D"/>
                </a:solidFill>
                <a:latin typeface="Times New Roman"/>
                <a:ea typeface="Times New Roman"/>
                <a:cs typeface="Times New Roman"/>
                <a:sym typeface="Times New Roman"/>
              </a:defRPr>
            </a:lvl1pPr>
          </a:lstStyle>
          <a:p>
            <a:pPr/>
            <a:r>
              <a:t>The Inflammatory Response</a:t>
            </a:r>
          </a:p>
        </p:txBody>
      </p:sp>
      <p:sp>
        <p:nvSpPr>
          <p:cNvPr id="502" name="Shape 502"/>
          <p:cNvSpPr/>
          <p:nvPr/>
        </p:nvSpPr>
        <p:spPr>
          <a:xfrm>
            <a:off x="216745" y="1300478"/>
            <a:ext cx="12553246" cy="6776"/>
          </a:xfrm>
          <a:prstGeom prst="line">
            <a:avLst/>
          </a:prstGeom>
          <a:ln w="101600">
            <a:solidFill>
              <a:srgbClr val="EFC335"/>
            </a:solidFill>
          </a:ln>
        </p:spPr>
        <p:txBody>
          <a:bodyPr lIns="45718" tIns="45718" rIns="45718" bIns="45718"/>
          <a:lstStyle/>
          <a:p>
            <a:pPr/>
          </a:p>
        </p:txBody>
      </p:sp>
      <p:pic>
        <p:nvPicPr>
          <p:cNvPr id="503" name="image28.png">
            <a:hlinkClick r:id="rId2" invalidUrl="" action="" tgtFrame="" tooltip="" history="1" highlightClick="0" endSnd="0"/>
          </p:cNvPr>
          <p:cNvPicPr>
            <a:picLocks noChangeAspect="1"/>
          </p:cNvPicPr>
          <p:nvPr/>
        </p:nvPicPr>
        <p:blipFill>
          <a:blip r:embed="rId3">
            <a:extLst/>
          </a:blip>
          <a:stretch>
            <a:fillRect/>
          </a:stretch>
        </p:blipFill>
        <p:spPr>
          <a:xfrm>
            <a:off x="2153918" y="4305582"/>
            <a:ext cx="1797193" cy="889566"/>
          </a:xfrm>
          <a:prstGeom prst="rect">
            <a:avLst/>
          </a:prstGeom>
          <a:ln w="12700">
            <a:miter lim="400000"/>
          </a:ln>
        </p:spPr>
      </p:pic>
      <p:sp>
        <p:nvSpPr>
          <p:cNvPr id="504" name="Shape 504"/>
          <p:cNvSpPr/>
          <p:nvPr/>
        </p:nvSpPr>
        <p:spPr>
          <a:xfrm>
            <a:off x="4018843" y="4497492"/>
            <a:ext cx="5790626" cy="498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2400">
                <a:latin typeface="Tahoma"/>
                <a:ea typeface="Tahoma"/>
                <a:cs typeface="Tahoma"/>
                <a:sym typeface="Tahoma"/>
              </a:defRPr>
            </a:lvl1pPr>
          </a:lstStyle>
          <a:p>
            <a:pPr/>
            <a:r>
              <a:t>Web Activity: The Inflammatory Response</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 name="Shape 506"/>
          <p:cNvSpPr/>
          <p:nvPr>
            <p:ph type="title"/>
          </p:nvPr>
        </p:nvSpPr>
        <p:spPr>
          <a:prstGeom prst="rect">
            <a:avLst/>
          </a:prstGeom>
        </p:spPr>
        <p:txBody>
          <a:bodyPr/>
          <a:lstStyle/>
          <a:p>
            <a:pPr/>
            <a:r>
              <a:t>Adaptive Response</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Adaptive Immune Response: Recognition</a:t>
            </a:r>
          </a:p>
        </p:txBody>
      </p:sp>
      <p:sp>
        <p:nvSpPr>
          <p:cNvPr id="509" name="Shape 509"/>
          <p:cNvSpPr/>
          <p:nvPr>
            <p:ph type="body" idx="4294967295"/>
          </p:nvPr>
        </p:nvSpPr>
        <p:spPr>
          <a:xfrm>
            <a:off x="205456" y="1819767"/>
            <a:ext cx="12480999" cy="7432607"/>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t>
            </a:r>
            <a:r>
              <a:rPr b="1"/>
              <a:t>adaptive immune response</a:t>
            </a:r>
            <a:endParaRPr b="1"/>
          </a:p>
          <a:p>
            <a:pPr lvl="1" marL="836245" indent="-404446" defTabSz="1300480">
              <a:spcBef>
                <a:spcPts val="800"/>
              </a:spcBef>
              <a:buClr>
                <a:srgbClr val="9D002D"/>
              </a:buClr>
              <a:buSzPct val="100000"/>
              <a:buChar char="–"/>
              <a:defRPr>
                <a:latin typeface="Arial"/>
                <a:ea typeface="Arial"/>
                <a:cs typeface="Arial"/>
                <a:sym typeface="Arial"/>
              </a:defRPr>
            </a:pPr>
            <a:r>
              <a:t>Also known as the acquired immune response</a:t>
            </a:r>
          </a:p>
          <a:p>
            <a:pPr lvl="1" marL="836245" indent="-404446" defTabSz="1300480">
              <a:spcBef>
                <a:spcPts val="800"/>
              </a:spcBef>
              <a:buClr>
                <a:srgbClr val="9D002D"/>
              </a:buClr>
              <a:buSzPct val="100000"/>
              <a:buChar char="–"/>
              <a:defRPr>
                <a:latin typeface="Arial"/>
                <a:ea typeface="Arial"/>
                <a:cs typeface="Arial"/>
                <a:sym typeface="Arial"/>
              </a:defRPr>
            </a:pPr>
            <a:r>
              <a:t>Is based on interactions between specific immune system cells and a specific antigen</a:t>
            </a:r>
          </a:p>
          <a:p>
            <a:pPr marL="379184" indent="-379184" defTabSz="1300480">
              <a:spcBef>
                <a:spcPts val="900"/>
              </a:spcBef>
              <a:buClr>
                <a:srgbClr val="9D002D"/>
              </a:buClr>
              <a:buSzPct val="100000"/>
              <a:buFont typeface="Wingdings"/>
              <a:buChar char="▪"/>
              <a:defRPr b="1" sz="3800">
                <a:latin typeface="Arial"/>
                <a:ea typeface="Arial"/>
                <a:cs typeface="Arial"/>
                <a:sym typeface="Arial"/>
              </a:defRPr>
            </a:pPr>
            <a:r>
              <a:t>Antibodies</a:t>
            </a:r>
            <a:r>
              <a:rPr b="0"/>
              <a:t> </a:t>
            </a:r>
          </a:p>
          <a:p>
            <a:pPr lvl="1" marL="836245" indent="-404446" defTabSz="1300480">
              <a:spcBef>
                <a:spcPts val="800"/>
              </a:spcBef>
              <a:buClr>
                <a:srgbClr val="9D002D"/>
              </a:buClr>
              <a:buSzPct val="100000"/>
              <a:buChar char="–"/>
              <a:defRPr>
                <a:latin typeface="Arial"/>
                <a:ea typeface="Arial"/>
                <a:cs typeface="Arial"/>
                <a:sym typeface="Arial"/>
              </a:defRPr>
            </a:pPr>
            <a:r>
              <a:t>Are proteins that are produced and secreted by </a:t>
            </a:r>
            <a:br/>
            <a:r>
              <a:t>certain lymphocytes</a:t>
            </a:r>
          </a:p>
          <a:p>
            <a:pPr lvl="1" marL="836245" indent="-404446" defTabSz="1300480">
              <a:spcBef>
                <a:spcPts val="800"/>
              </a:spcBef>
              <a:buClr>
                <a:srgbClr val="9D002D"/>
              </a:buClr>
              <a:buSzPct val="100000"/>
              <a:buChar char="–"/>
              <a:defRPr>
                <a:latin typeface="Arial"/>
                <a:ea typeface="Arial"/>
                <a:cs typeface="Arial"/>
                <a:sym typeface="Arial"/>
              </a:defRPr>
            </a:pPr>
            <a:r>
              <a:t>Bind only to a specific part of a specific antigen</a:t>
            </a:r>
          </a:p>
        </p:txBody>
      </p:sp>
      <p:sp>
        <p:nvSpPr>
          <p:cNvPr id="510" name="Shape 51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Adaptive Immune Response: Recognition</a:t>
            </a:r>
          </a:p>
        </p:txBody>
      </p:sp>
      <p:sp>
        <p:nvSpPr>
          <p:cNvPr id="513" name="Shape 513"/>
          <p:cNvSpPr/>
          <p:nvPr>
            <p:ph type="body" idx="4294967295"/>
          </p:nvPr>
        </p:nvSpPr>
        <p:spPr>
          <a:xfrm>
            <a:off x="205456" y="1819768"/>
            <a:ext cx="12480999" cy="7175218"/>
          </a:xfrm>
          <a:prstGeom prst="rect">
            <a:avLst/>
          </a:prstGeom>
        </p:spPr>
        <p:txBody>
          <a:bodyPr lIns="0" tIns="0" rIns="0" bIns="0" anchor="t"/>
          <a:lstStyle/>
          <a:p>
            <a:pPr marL="379184" indent="-379184" defTabSz="1300480">
              <a:spcBef>
                <a:spcPts val="900"/>
              </a:spcBef>
              <a:buClr>
                <a:srgbClr val="9D002D"/>
              </a:buClr>
              <a:buSzPct val="100000"/>
              <a:buFont typeface="Wingdings"/>
              <a:buChar char="▪"/>
              <a:tabLst>
                <a:tab pos="1168400" algn="l"/>
              </a:tabLst>
              <a:defRPr sz="3800">
                <a:latin typeface="Arial"/>
                <a:ea typeface="Arial"/>
                <a:cs typeface="Arial"/>
                <a:sym typeface="Arial"/>
              </a:defRPr>
            </a:pPr>
            <a:r>
              <a:t>The four key characteristics of the adaptive immune response are</a:t>
            </a:r>
          </a:p>
          <a:p>
            <a:pPr lvl="1" marL="836245" indent="-404446" defTabSz="1300480">
              <a:spcBef>
                <a:spcPts val="800"/>
              </a:spcBef>
              <a:buClr>
                <a:srgbClr val="000000"/>
              </a:buClr>
              <a:buSzPct val="100000"/>
              <a:buAutoNum type="arabicPeriod" startAt="1"/>
              <a:tabLst>
                <a:tab pos="1168400" algn="l"/>
              </a:tabLst>
              <a:defRPr>
                <a:latin typeface="Arial"/>
                <a:ea typeface="Arial"/>
                <a:cs typeface="Arial"/>
                <a:sym typeface="Arial"/>
              </a:defRPr>
            </a:pPr>
            <a:r>
              <a:t> </a:t>
            </a:r>
            <a:r>
              <a:rPr b="1" i="1"/>
              <a:t>Specificity</a:t>
            </a:r>
            <a:r>
              <a:t>—antibodies and other components of the 	adaptive immune system bind only to specific sites on 	specific antigens</a:t>
            </a:r>
          </a:p>
          <a:p>
            <a:pPr lvl="1" marL="836245" indent="-404446" defTabSz="1300480">
              <a:spcBef>
                <a:spcPts val="800"/>
              </a:spcBef>
              <a:buClr>
                <a:srgbClr val="000000"/>
              </a:buClr>
              <a:buSzPct val="100000"/>
              <a:buAutoNum type="arabicPeriod" startAt="1"/>
              <a:tabLst>
                <a:tab pos="1168400" algn="l"/>
              </a:tabLst>
              <a:defRPr>
                <a:latin typeface="Arial"/>
                <a:ea typeface="Arial"/>
                <a:cs typeface="Arial"/>
                <a:sym typeface="Arial"/>
              </a:defRPr>
            </a:pPr>
            <a:r>
              <a:t> </a:t>
            </a:r>
            <a:r>
              <a:rPr b="1" i="1"/>
              <a:t>Diversity</a:t>
            </a:r>
            <a:r>
              <a:t>—the adaptive response recognizes an 		almost limitless array of antigens</a:t>
            </a:r>
          </a:p>
        </p:txBody>
      </p:sp>
      <p:sp>
        <p:nvSpPr>
          <p:cNvPr id="514" name="Shape 51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Adaptive Immune Response: Recognition</a:t>
            </a:r>
          </a:p>
        </p:txBody>
      </p:sp>
      <p:sp>
        <p:nvSpPr>
          <p:cNvPr id="517" name="Shape 517"/>
          <p:cNvSpPr/>
          <p:nvPr>
            <p:ph type="body" idx="4294967295"/>
          </p:nvPr>
        </p:nvSpPr>
        <p:spPr>
          <a:xfrm>
            <a:off x="205456" y="1855892"/>
            <a:ext cx="12480999" cy="6723665"/>
          </a:xfrm>
          <a:prstGeom prst="rect">
            <a:avLst/>
          </a:prstGeom>
        </p:spPr>
        <p:txBody>
          <a:bodyPr lIns="0" tIns="0" rIns="0" bIns="0" anchor="t"/>
          <a:lstStyle/>
          <a:p>
            <a:pPr lvl="1" marL="836245" indent="-404446" defTabSz="1300480">
              <a:spcBef>
                <a:spcPts val="800"/>
              </a:spcBef>
              <a:buClr>
                <a:srgbClr val="000000"/>
              </a:buClr>
              <a:buSzPct val="100000"/>
              <a:buAutoNum type="arabicPeriod" startAt="3"/>
              <a:tabLst>
                <a:tab pos="1168400" algn="l"/>
              </a:tabLst>
              <a:defRPr>
                <a:latin typeface="Arial"/>
                <a:ea typeface="Arial"/>
                <a:cs typeface="Arial"/>
                <a:sym typeface="Arial"/>
              </a:defRPr>
            </a:pPr>
            <a:r>
              <a:t> </a:t>
            </a:r>
            <a:r>
              <a:rPr b="1" i="1"/>
              <a:t>Memory</a:t>
            </a:r>
            <a:r>
              <a:t>—the adaptive response can be reactivated 	quickly if it recognizes antigens from a previous 		infection</a:t>
            </a:r>
          </a:p>
          <a:p>
            <a:pPr lvl="1" marL="836245" indent="-404446" defTabSz="1300480">
              <a:spcBef>
                <a:spcPts val="800"/>
              </a:spcBef>
              <a:buClr>
                <a:srgbClr val="000000"/>
              </a:buClr>
              <a:buSzPct val="100000"/>
              <a:buAutoNum type="arabicPeriod" startAt="3"/>
              <a:tabLst>
                <a:tab pos="1168400" algn="l"/>
              </a:tabLst>
              <a:defRPr>
                <a:latin typeface="Arial"/>
                <a:ea typeface="Arial"/>
                <a:cs typeface="Arial"/>
                <a:sym typeface="Arial"/>
              </a:defRPr>
            </a:pPr>
            <a:r>
              <a:t> </a:t>
            </a:r>
            <a:r>
              <a:rPr b="1" i="1"/>
              <a:t>Self–nonself recognition</a:t>
            </a:r>
            <a:r>
              <a:t>—molecules that are 		produced by an individual do not act as antigens, so 	the adaptive immune system can distinguish between 	self and nonself</a:t>
            </a:r>
          </a:p>
        </p:txBody>
      </p:sp>
      <p:sp>
        <p:nvSpPr>
          <p:cNvPr id="518" name="Shape 51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title"/>
          </p:nvPr>
        </p:nvSpPr>
        <p:spPr>
          <a:prstGeom prst="rect">
            <a:avLst/>
          </a:prstGeom>
        </p:spPr>
        <p:txBody>
          <a:bodyPr/>
          <a:lstStyle/>
          <a:p>
            <a:pPr/>
            <a:r>
              <a:t>Lymphocytes</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22" name="Shape 522"/>
          <p:cNvSpPr/>
          <p:nvPr>
            <p:ph type="title" idx="4294967295"/>
          </p:nvPr>
        </p:nvSpPr>
        <p:spPr>
          <a:xfrm>
            <a:off x="97083"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Lymphocytes</a:t>
            </a:r>
          </a:p>
        </p:txBody>
      </p:sp>
      <p:sp>
        <p:nvSpPr>
          <p:cNvPr id="523" name="Shape 523"/>
          <p:cNvSpPr/>
          <p:nvPr>
            <p:ph type="body" idx="4294967295"/>
          </p:nvPr>
        </p:nvSpPr>
        <p:spPr>
          <a:xfrm>
            <a:off x="205456" y="1819767"/>
            <a:ext cx="12480999" cy="549994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cells involved in the adaptive immune response are called </a:t>
            </a:r>
            <a:r>
              <a:rPr b="1"/>
              <a:t>lymphocytes</a:t>
            </a:r>
            <a:endParaRPr b="1"/>
          </a:p>
          <a:p>
            <a:pPr lvl="1" marL="836245" indent="-404446" defTabSz="1300480">
              <a:spcBef>
                <a:spcPts val="800"/>
              </a:spcBef>
              <a:buClr>
                <a:srgbClr val="9D002D"/>
              </a:buClr>
              <a:buSzPct val="100000"/>
              <a:buChar char="–"/>
              <a:defRPr>
                <a:latin typeface="Arial"/>
                <a:ea typeface="Arial"/>
                <a:cs typeface="Arial"/>
                <a:sym typeface="Arial"/>
              </a:defRPr>
            </a:pPr>
            <a:r>
              <a:t>Contrasting the leukocytes of the innate immune system</a:t>
            </a:r>
          </a:p>
        </p:txBody>
      </p:sp>
      <p:sp>
        <p:nvSpPr>
          <p:cNvPr id="524" name="Shape 52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title" idx="4294967295"/>
          </p:nvPr>
        </p:nvSpPr>
        <p:spPr>
          <a:xfrm>
            <a:off x="97083"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Lymphocytes</a:t>
            </a:r>
          </a:p>
        </p:txBody>
      </p:sp>
      <p:sp>
        <p:nvSpPr>
          <p:cNvPr id="527" name="Shape 527"/>
          <p:cNvSpPr/>
          <p:nvPr>
            <p:ph type="body" idx="4294967295"/>
          </p:nvPr>
        </p:nvSpPr>
        <p:spPr>
          <a:xfrm>
            <a:off x="205456" y="1819769"/>
            <a:ext cx="12480999" cy="6962986"/>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Lymphocytes are formed, matured, activated, and transported in distinct components of the immune system:</a:t>
            </a:r>
          </a:p>
          <a:p>
            <a:pPr lvl="1" marL="836245" indent="-404446" defTabSz="1300480">
              <a:spcBef>
                <a:spcPts val="800"/>
              </a:spcBef>
              <a:buClr>
                <a:srgbClr val="9D002D"/>
              </a:buClr>
              <a:buSzPct val="100000"/>
              <a:buChar char="–"/>
              <a:defRPr>
                <a:latin typeface="Arial"/>
                <a:ea typeface="Arial"/>
                <a:cs typeface="Arial"/>
                <a:sym typeface="Arial"/>
              </a:defRPr>
            </a:pPr>
            <a:r>
              <a:t>Lymphocytes are produced in </a:t>
            </a:r>
            <a:r>
              <a:rPr b="1"/>
              <a:t>bone marrow</a:t>
            </a:r>
            <a:r>
              <a:t>, a tissue that fills the cavities in bones  </a:t>
            </a:r>
          </a:p>
          <a:p>
            <a:pPr lvl="1" marL="836245" indent="-404446" defTabSz="1300480">
              <a:spcBef>
                <a:spcPts val="800"/>
              </a:spcBef>
              <a:buClr>
                <a:srgbClr val="9D002D"/>
              </a:buClr>
              <a:buSzPct val="100000"/>
              <a:buChar char="–"/>
              <a:defRPr>
                <a:latin typeface="Arial"/>
                <a:ea typeface="Arial"/>
                <a:cs typeface="Arial"/>
                <a:sym typeface="Arial"/>
              </a:defRPr>
            </a:pPr>
            <a:r>
              <a:t>Lymphocytes can also originate in the </a:t>
            </a:r>
            <a:r>
              <a:rPr b="1"/>
              <a:t>spleen</a:t>
            </a:r>
            <a:r>
              <a:t>—a lymphatic organ located in the abdominal cavity</a:t>
            </a:r>
          </a:p>
          <a:p>
            <a:pPr lvl="1" marL="836245" indent="-404446" defTabSz="1300480">
              <a:spcBef>
                <a:spcPts val="800"/>
              </a:spcBef>
              <a:buClr>
                <a:srgbClr val="9D002D"/>
              </a:buClr>
              <a:buSzPct val="100000"/>
              <a:buChar char="–"/>
              <a:defRPr>
                <a:latin typeface="Arial"/>
                <a:ea typeface="Arial"/>
                <a:cs typeface="Arial"/>
                <a:sym typeface="Arial"/>
              </a:defRPr>
            </a:pPr>
            <a:r>
              <a:t>Certain lymphocytes (</a:t>
            </a:r>
            <a:r>
              <a:rPr b="1"/>
              <a:t>B cells</a:t>
            </a:r>
            <a:r>
              <a:t>) mature in the bone marrow, but others (</a:t>
            </a:r>
            <a:r>
              <a:rPr b="1"/>
              <a:t>T cells</a:t>
            </a:r>
            <a:r>
              <a:t>) mature in the </a:t>
            </a:r>
            <a:r>
              <a:rPr b="1"/>
              <a:t>thymus</a:t>
            </a:r>
          </a:p>
        </p:txBody>
      </p:sp>
      <p:sp>
        <p:nvSpPr>
          <p:cNvPr id="528" name="Shape 52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2" name="image5.png"/>
          <p:cNvPicPr>
            <a:picLocks noChangeAspect="1"/>
          </p:cNvPicPr>
          <p:nvPr/>
        </p:nvPicPr>
        <p:blipFill>
          <a:blip r:embed="rId2">
            <a:extLst/>
          </a:blip>
          <a:stretch>
            <a:fillRect/>
          </a:stretch>
        </p:blipFill>
        <p:spPr>
          <a:xfrm>
            <a:off x="-101600" y="0"/>
            <a:ext cx="13123334" cy="9842500"/>
          </a:xfrm>
          <a:prstGeom prst="rect">
            <a:avLst/>
          </a:prstGeom>
          <a:ln w="12700">
            <a:miter lim="400000"/>
          </a:ln>
        </p:spPr>
      </p:pic>
      <p:sp>
        <p:nvSpPr>
          <p:cNvPr id="203" name="Shape 203"/>
          <p:cNvSpPr/>
          <p:nvPr>
            <p:ph type="sldNum" sz="quarter" idx="4294967295"/>
          </p:nvPr>
        </p:nvSpPr>
        <p:spPr>
          <a:xfrm>
            <a:off x="12376149" y="9156700"/>
            <a:ext cx="228601"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
        <p:nvSpPr>
          <p:cNvPr id="204" name="Shape 204"/>
          <p:cNvSpPr/>
          <p:nvPr>
            <p:ph type="title"/>
          </p:nvPr>
        </p:nvSpPr>
        <p:spPr>
          <a:prstGeom prst="rect">
            <a:avLst/>
          </a:prstGeom>
        </p:spPr>
        <p:txBody>
          <a:bodyPr/>
          <a:lstStyle>
            <a:lvl1pPr>
              <a:defRPr>
                <a:solidFill>
                  <a:srgbClr val="FFFFFF"/>
                </a:solidFill>
              </a:defRPr>
            </a:lvl1pPr>
          </a:lstStyle>
          <a:p>
            <a:pPr/>
            <a:r>
              <a:t>Anatomic Features</a:t>
            </a:r>
          </a:p>
        </p:txBody>
      </p:sp>
      <p:sp>
        <p:nvSpPr>
          <p:cNvPr id="205" name="Shape 205"/>
          <p:cNvSpPr/>
          <p:nvPr/>
        </p:nvSpPr>
        <p:spPr>
          <a:xfrm>
            <a:off x="8566043" y="8750300"/>
            <a:ext cx="4193457" cy="723900"/>
          </a:xfrm>
          <a:prstGeom prst="rect">
            <a:avLst/>
          </a:prstGeom>
          <a:solidFill>
            <a:srgbClr val="AAAAAA"/>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tinyurl.com/cgbso7</a:t>
            </a:r>
          </a:p>
        </p:txBody>
      </p:sp>
      <p:pic>
        <p:nvPicPr>
          <p:cNvPr id="206" name="image6.png"/>
          <p:cNvPicPr>
            <a:picLocks noChangeAspect="1"/>
          </p:cNvPicPr>
          <p:nvPr/>
        </p:nvPicPr>
        <p:blipFill>
          <a:blip r:embed="rId3">
            <a:extLst/>
          </a:blip>
          <a:stretch>
            <a:fillRect/>
          </a:stretch>
        </p:blipFill>
        <p:spPr>
          <a:xfrm>
            <a:off x="8051800" y="8039100"/>
            <a:ext cx="4724400" cy="601836"/>
          </a:xfrm>
          <a:prstGeom prst="rect">
            <a:avLst/>
          </a:prstGeom>
          <a:ln w="12700">
            <a:miter lim="400000"/>
          </a:ln>
        </p:spPr>
      </p:pic>
      <p:pic>
        <p:nvPicPr>
          <p:cNvPr id="207" name="image7.png"/>
          <p:cNvPicPr>
            <a:picLocks noChangeAspect="1"/>
          </p:cNvPicPr>
          <p:nvPr/>
        </p:nvPicPr>
        <p:blipFill>
          <a:blip r:embed="rId4">
            <a:extLst/>
          </a:blip>
          <a:stretch>
            <a:fillRect/>
          </a:stretch>
        </p:blipFill>
        <p:spPr>
          <a:xfrm>
            <a:off x="8064500" y="12700"/>
            <a:ext cx="4927600" cy="3695700"/>
          </a:xfrm>
          <a:prstGeom prst="rect">
            <a:avLst/>
          </a:prstGeom>
          <a:ln w="50800">
            <a:solidFill>
              <a:srgbClr val="FFFFFF"/>
            </a:solidFill>
            <a:miter lim="400000"/>
          </a:ln>
        </p:spPr>
      </p:pic>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 name="Shape 530"/>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 Cells and T Cells</a:t>
            </a:r>
          </a:p>
        </p:txBody>
      </p:sp>
      <p:sp>
        <p:nvSpPr>
          <p:cNvPr id="531" name="Shape 531"/>
          <p:cNvSpPr/>
          <p:nvPr>
            <p:ph type="body" idx="4294967295"/>
          </p:nvPr>
        </p:nvSpPr>
        <p:spPr>
          <a:xfrm>
            <a:off x="205456" y="1819767"/>
            <a:ext cx="12480999" cy="7017175"/>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B cells were discovered when researchers were working with an antigen that attacked </a:t>
            </a:r>
            <a:r>
              <a:rPr i="1"/>
              <a:t>Salmonella </a:t>
            </a:r>
            <a:r>
              <a:t>from chickens.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B cells in chickens are produced in the bursa, </a:t>
            </a:r>
            <a:br/>
            <a:r>
              <a:t>an organ that is found in chickens and produces the </a:t>
            </a:r>
            <a:br/>
            <a:r>
              <a:t>B cells	</a:t>
            </a:r>
          </a:p>
          <a:p>
            <a:pPr lvl="1" marL="836245" indent="-404446" defTabSz="1300480">
              <a:spcBef>
                <a:spcPts val="800"/>
              </a:spcBef>
              <a:buClr>
                <a:srgbClr val="9D002D"/>
              </a:buClr>
              <a:buSzPct val="100000"/>
              <a:buChar char="–"/>
              <a:defRPr>
                <a:latin typeface="Arial"/>
                <a:ea typeface="Arial"/>
                <a:cs typeface="Arial"/>
                <a:sym typeface="Arial"/>
              </a:defRPr>
            </a:pPr>
            <a:r>
              <a:t>The bursa-dependent </a:t>
            </a:r>
            <a:r>
              <a:rPr b="1"/>
              <a:t>B cells </a:t>
            </a:r>
            <a:r>
              <a:rPr b="1"/>
              <a:t>produce antibodies</a:t>
            </a:r>
            <a:endParaRPr b="1"/>
          </a:p>
          <a:p>
            <a:pPr lvl="1" marL="836245" indent="-404446" defTabSz="1300480">
              <a:spcBef>
                <a:spcPts val="800"/>
              </a:spcBef>
              <a:buClr>
                <a:srgbClr val="9D002D"/>
              </a:buClr>
              <a:buSzPct val="100000"/>
              <a:buChar char="–"/>
              <a:defRPr>
                <a:latin typeface="Arial"/>
                <a:ea typeface="Arial"/>
                <a:cs typeface="Arial"/>
                <a:sym typeface="Arial"/>
              </a:defRPr>
            </a:pPr>
            <a:r>
              <a:t>Later work showed that B cells mature in bone </a:t>
            </a:r>
            <a:br/>
            <a:r>
              <a:t>marrow in humans and other species that lack a bursa</a:t>
            </a:r>
          </a:p>
        </p:txBody>
      </p:sp>
      <p:sp>
        <p:nvSpPr>
          <p:cNvPr id="532" name="Shape 53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 Cells and T Cells</a:t>
            </a:r>
          </a:p>
        </p:txBody>
      </p:sp>
      <p:sp>
        <p:nvSpPr>
          <p:cNvPr id="535" name="Shape 535"/>
          <p:cNvSpPr/>
          <p:nvPr>
            <p:ph type="body" idx="4294967295"/>
          </p:nvPr>
        </p:nvSpPr>
        <p:spPr>
          <a:xfrm>
            <a:off x="205456" y="1819767"/>
            <a:ext cx="12480999" cy="7017175"/>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thymus-dependent </a:t>
            </a:r>
            <a:r>
              <a:rPr b="1"/>
              <a:t>T cells </a:t>
            </a:r>
            <a:r>
              <a:t>are involved in an array of functions, including recognizing and killing host cells that are infected with a virus</a:t>
            </a:r>
          </a:p>
        </p:txBody>
      </p:sp>
      <p:sp>
        <p:nvSpPr>
          <p:cNvPr id="536" name="Shape 536"/>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title" idx="4294967295"/>
          </p:nvPr>
        </p:nvSpPr>
        <p:spPr>
          <a:xfrm>
            <a:off x="90309" y="270933"/>
            <a:ext cx="12128786" cy="663788"/>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Where Lymphocytes Are Found</a:t>
            </a:r>
          </a:p>
        </p:txBody>
      </p:sp>
      <p:sp>
        <p:nvSpPr>
          <p:cNvPr id="539" name="Shape 539"/>
          <p:cNvSpPr/>
          <p:nvPr>
            <p:ph type="body" idx="4294967295"/>
          </p:nvPr>
        </p:nvSpPr>
        <p:spPr>
          <a:xfrm>
            <a:off x="205456" y="1819768"/>
            <a:ext cx="12480999" cy="7215859"/>
          </a:xfrm>
          <a:prstGeom prst="rect">
            <a:avLst/>
          </a:prstGeom>
        </p:spPr>
        <p:txBody>
          <a:bodyPr lIns="0" tIns="0" rIns="0" bIns="0" anchor="t"/>
          <a:lstStyle/>
          <a:p>
            <a:pPr lvl="1" marL="378617" indent="-377031" defTabSz="1300480">
              <a:spcBef>
                <a:spcPts val="900"/>
              </a:spcBef>
              <a:buClr>
                <a:srgbClr val="9D002D"/>
              </a:buClr>
              <a:buSzPct val="100000"/>
              <a:buFont typeface="Wingdings"/>
              <a:buChar char="▪"/>
              <a:defRPr sz="3800">
                <a:latin typeface="Arial"/>
                <a:ea typeface="Arial"/>
                <a:cs typeface="Arial"/>
                <a:sym typeface="Arial"/>
              </a:defRPr>
            </a:pPr>
            <a:r>
              <a:t>Lymphocytes recognize antigens and become activated in the spleen and </a:t>
            </a:r>
            <a:r>
              <a:rPr b="1"/>
              <a:t>lymph nodes</a:t>
            </a:r>
            <a:r>
              <a:t>, small oval organs located throughout he body</a:t>
            </a:r>
          </a:p>
          <a:p>
            <a:pPr lvl="1" marL="378617" indent="-377031" defTabSz="1300480">
              <a:spcBef>
                <a:spcPts val="900"/>
              </a:spcBef>
              <a:buClr>
                <a:srgbClr val="9D002D"/>
              </a:buClr>
              <a:buSzPct val="100000"/>
              <a:buFont typeface="Wingdings"/>
              <a:buChar char="▪"/>
              <a:defRPr sz="3800">
                <a:latin typeface="Arial"/>
                <a:ea typeface="Arial"/>
                <a:cs typeface="Arial"/>
                <a:sym typeface="Arial"/>
              </a:defRPr>
            </a:pPr>
            <a:r>
              <a:t>Lymphocytes circulate through the blood and the secondary organs of the immune system—lymph nodes, spleen, and lymphatic ducts </a:t>
            </a:r>
          </a:p>
          <a:p>
            <a:pPr lvl="1" marL="378617" indent="-377031" defTabSz="1300480">
              <a:spcBef>
                <a:spcPts val="900"/>
              </a:spcBef>
              <a:buClr>
                <a:srgbClr val="9D002D"/>
              </a:buClr>
              <a:buSzPct val="100000"/>
              <a:buFont typeface="Wingdings"/>
              <a:buChar char="▪"/>
              <a:defRPr sz="3800">
                <a:latin typeface="Arial"/>
                <a:ea typeface="Arial"/>
                <a:cs typeface="Arial"/>
                <a:sym typeface="Arial"/>
              </a:defRPr>
            </a:pPr>
            <a:r>
              <a:t>Lymphatic ducts are thin-walled, branching tubules that transport lymph throughout the body in the </a:t>
            </a:r>
            <a:r>
              <a:rPr b="1"/>
              <a:t>lymphatic system</a:t>
            </a:r>
          </a:p>
        </p:txBody>
      </p:sp>
      <p:sp>
        <p:nvSpPr>
          <p:cNvPr id="540" name="Shape 54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2" name="image17.jpeg"/>
          <p:cNvPicPr>
            <a:picLocks noChangeAspect="1"/>
          </p:cNvPicPr>
          <p:nvPr/>
        </p:nvPicPr>
        <p:blipFill>
          <a:blip r:embed="rId3">
            <a:extLst/>
          </a:blip>
          <a:srcRect l="0" t="0" r="0" b="2821"/>
          <a:stretch>
            <a:fillRect/>
          </a:stretch>
        </p:blipFill>
        <p:spPr>
          <a:xfrm>
            <a:off x="2932852" y="266417"/>
            <a:ext cx="7136837" cy="9101103"/>
          </a:xfrm>
          <a:prstGeom prst="rect">
            <a:avLst/>
          </a:prstGeom>
          <a:ln w="12700">
            <a:miter lim="400000"/>
          </a:ln>
        </p:spPr>
      </p:pic>
      <p:sp>
        <p:nvSpPr>
          <p:cNvPr id="543" name="Shape 543"/>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51.4</a:t>
            </a:r>
          </a:p>
        </p:txBody>
      </p:sp>
      <p:sp>
        <p:nvSpPr>
          <p:cNvPr id="544" name="Shape 544"/>
          <p:cNvSpPr/>
          <p:nvPr/>
        </p:nvSpPr>
        <p:spPr>
          <a:xfrm>
            <a:off x="6558843" y="927945"/>
            <a:ext cx="3133292" cy="660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Components of the</a:t>
            </a:r>
            <a:br/>
            <a:r>
              <a:t>adaptive immune system</a:t>
            </a:r>
          </a:p>
        </p:txBody>
      </p:sp>
      <p:sp>
        <p:nvSpPr>
          <p:cNvPr id="545" name="Shape 545"/>
          <p:cNvSpPr/>
          <p:nvPr/>
        </p:nvSpPr>
        <p:spPr>
          <a:xfrm>
            <a:off x="7728373" y="1973296"/>
            <a:ext cx="1362076" cy="8061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Lymphocyte</a:t>
            </a:r>
            <a:br/>
            <a:r>
              <a:t>origin:</a:t>
            </a:r>
            <a:br/>
            <a:r>
              <a:rPr b="1">
                <a:latin typeface="Arial"/>
                <a:ea typeface="Arial"/>
                <a:cs typeface="Arial"/>
                <a:sym typeface="Arial"/>
              </a:rPr>
              <a:t>Bone marrow</a:t>
            </a:r>
          </a:p>
        </p:txBody>
      </p:sp>
      <p:sp>
        <p:nvSpPr>
          <p:cNvPr id="546" name="Shape 546"/>
          <p:cNvSpPr/>
          <p:nvPr/>
        </p:nvSpPr>
        <p:spPr>
          <a:xfrm>
            <a:off x="7728373" y="3540195"/>
            <a:ext cx="1362076"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Lymphocyte</a:t>
            </a:r>
            <a:br/>
            <a:r>
              <a:t>maturation:</a:t>
            </a:r>
            <a:br/>
          </a:p>
        </p:txBody>
      </p:sp>
      <p:sp>
        <p:nvSpPr>
          <p:cNvPr id="547" name="Shape 547"/>
          <p:cNvSpPr/>
          <p:nvPr/>
        </p:nvSpPr>
        <p:spPr>
          <a:xfrm>
            <a:off x="7739661" y="4093350"/>
            <a:ext cx="2158108"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Bone marrow (B cells)</a:t>
            </a:r>
          </a:p>
        </p:txBody>
      </p:sp>
      <p:sp>
        <p:nvSpPr>
          <p:cNvPr id="548" name="Shape 548"/>
          <p:cNvSpPr/>
          <p:nvPr/>
        </p:nvSpPr>
        <p:spPr>
          <a:xfrm>
            <a:off x="7739661" y="4418469"/>
            <a:ext cx="1616076"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Thymus (T cells)</a:t>
            </a:r>
          </a:p>
        </p:txBody>
      </p:sp>
      <p:sp>
        <p:nvSpPr>
          <p:cNvPr id="549" name="Shape 549"/>
          <p:cNvSpPr/>
          <p:nvPr/>
        </p:nvSpPr>
        <p:spPr>
          <a:xfrm>
            <a:off x="8245403" y="6082453"/>
            <a:ext cx="678955"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Spleen</a:t>
            </a:r>
          </a:p>
        </p:txBody>
      </p:sp>
      <p:sp>
        <p:nvSpPr>
          <p:cNvPr id="550" name="Shape 550"/>
          <p:cNvSpPr/>
          <p:nvPr/>
        </p:nvSpPr>
        <p:spPr>
          <a:xfrm>
            <a:off x="8245403" y="6396283"/>
            <a:ext cx="1326060"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Lymph nodes</a:t>
            </a:r>
          </a:p>
        </p:txBody>
      </p:sp>
      <p:sp>
        <p:nvSpPr>
          <p:cNvPr id="551" name="Shape 551"/>
          <p:cNvSpPr/>
          <p:nvPr/>
        </p:nvSpPr>
        <p:spPr>
          <a:xfrm>
            <a:off x="8234115" y="5527040"/>
            <a:ext cx="1362076"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Lymphocyte</a:t>
            </a:r>
            <a:br/>
            <a:r>
              <a:t>activation:</a:t>
            </a:r>
            <a:br/>
          </a:p>
        </p:txBody>
      </p:sp>
      <p:sp>
        <p:nvSpPr>
          <p:cNvPr id="552" name="Shape 552"/>
          <p:cNvSpPr/>
          <p:nvPr/>
        </p:nvSpPr>
        <p:spPr>
          <a:xfrm>
            <a:off x="7739661" y="8067040"/>
            <a:ext cx="1362076"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Lymphocyte</a:t>
            </a:r>
            <a:br/>
            <a:r>
              <a:t>transport:</a:t>
            </a:r>
            <a:br/>
          </a:p>
        </p:txBody>
      </p:sp>
      <p:sp>
        <p:nvSpPr>
          <p:cNvPr id="553" name="Shape 553"/>
          <p:cNvSpPr/>
          <p:nvPr/>
        </p:nvSpPr>
        <p:spPr>
          <a:xfrm>
            <a:off x="7737403" y="8636000"/>
            <a:ext cx="1619747"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Lymphatic ducts</a:t>
            </a:r>
          </a:p>
        </p:txBody>
      </p:sp>
      <p:sp>
        <p:nvSpPr>
          <p:cNvPr id="554" name="Shape 554"/>
          <p:cNvSpPr/>
          <p:nvPr/>
        </p:nvSpPr>
        <p:spPr>
          <a:xfrm>
            <a:off x="7737403" y="8958861"/>
            <a:ext cx="1379241"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Blood vessels</a:t>
            </a:r>
          </a:p>
        </p:txBody>
      </p:sp>
      <p:sp>
        <p:nvSpPr>
          <p:cNvPr id="555" name="Shape 555"/>
          <p:cNvSpPr/>
          <p:nvPr/>
        </p:nvSpPr>
        <p:spPr>
          <a:xfrm flipV="1">
            <a:off x="6870417" y="2657404"/>
            <a:ext cx="799256" cy="817318"/>
          </a:xfrm>
          <a:prstGeom prst="line">
            <a:avLst/>
          </a:prstGeom>
          <a:ln w="25400">
            <a:solidFill>
              <a:srgbClr val="808080"/>
            </a:solidFill>
          </a:ln>
        </p:spPr>
        <p:txBody>
          <a:bodyPr lIns="45718" tIns="45718" rIns="45718" bIns="45718"/>
          <a:lstStyle/>
          <a:p>
            <a:pPr/>
          </a:p>
        </p:txBody>
      </p:sp>
      <p:sp>
        <p:nvSpPr>
          <p:cNvPr id="556" name="Shape 556"/>
          <p:cNvSpPr/>
          <p:nvPr/>
        </p:nvSpPr>
        <p:spPr>
          <a:xfrm>
            <a:off x="7051040" y="4228817"/>
            <a:ext cx="632179" cy="2"/>
          </a:xfrm>
          <a:prstGeom prst="line">
            <a:avLst/>
          </a:prstGeom>
          <a:ln w="25400">
            <a:solidFill>
              <a:srgbClr val="808080"/>
            </a:solidFill>
          </a:ln>
        </p:spPr>
        <p:txBody>
          <a:bodyPr lIns="45718" tIns="45718" rIns="45718" bIns="45718"/>
          <a:lstStyle/>
          <a:p>
            <a:pPr/>
          </a:p>
        </p:txBody>
      </p:sp>
      <p:sp>
        <p:nvSpPr>
          <p:cNvPr id="557" name="Shape 557"/>
          <p:cNvSpPr/>
          <p:nvPr/>
        </p:nvSpPr>
        <p:spPr>
          <a:xfrm>
            <a:off x="5750559" y="3271520"/>
            <a:ext cx="950527" cy="1275646"/>
          </a:xfrm>
          <a:prstGeom prst="line">
            <a:avLst/>
          </a:prstGeom>
          <a:ln w="25400">
            <a:solidFill>
              <a:srgbClr val="808080"/>
            </a:solidFill>
          </a:ln>
        </p:spPr>
        <p:txBody>
          <a:bodyPr lIns="45718" tIns="45718" rIns="45718" bIns="45718"/>
          <a:lstStyle/>
          <a:p>
            <a:pPr/>
          </a:p>
        </p:txBody>
      </p:sp>
      <p:sp>
        <p:nvSpPr>
          <p:cNvPr id="558" name="Shape 558"/>
          <p:cNvSpPr/>
          <p:nvPr/>
        </p:nvSpPr>
        <p:spPr>
          <a:xfrm flipV="1">
            <a:off x="6694310" y="4535875"/>
            <a:ext cx="975362" cy="4518"/>
          </a:xfrm>
          <a:prstGeom prst="line">
            <a:avLst/>
          </a:prstGeom>
          <a:ln w="25400">
            <a:solidFill>
              <a:srgbClr val="808080"/>
            </a:solidFill>
          </a:ln>
        </p:spPr>
        <p:txBody>
          <a:bodyPr lIns="45718" tIns="45718" rIns="45718" bIns="45718"/>
          <a:lstStyle/>
          <a:p>
            <a:pPr/>
          </a:p>
        </p:txBody>
      </p:sp>
      <p:sp>
        <p:nvSpPr>
          <p:cNvPr id="559" name="Shape 559"/>
          <p:cNvSpPr/>
          <p:nvPr/>
        </p:nvSpPr>
        <p:spPr>
          <a:xfrm>
            <a:off x="6394026" y="4590062"/>
            <a:ext cx="837637" cy="1618828"/>
          </a:xfrm>
          <a:prstGeom prst="line">
            <a:avLst/>
          </a:prstGeom>
          <a:ln w="25400">
            <a:solidFill>
              <a:srgbClr val="808080"/>
            </a:solidFill>
          </a:ln>
        </p:spPr>
        <p:txBody>
          <a:bodyPr lIns="45718" tIns="45718" rIns="45718" bIns="45718"/>
          <a:lstStyle/>
          <a:p>
            <a:pPr/>
          </a:p>
        </p:txBody>
      </p:sp>
      <p:sp>
        <p:nvSpPr>
          <p:cNvPr id="560" name="Shape 560"/>
          <p:cNvSpPr/>
          <p:nvPr/>
        </p:nvSpPr>
        <p:spPr>
          <a:xfrm flipV="1">
            <a:off x="7224889" y="6202114"/>
            <a:ext cx="1000197" cy="6775"/>
          </a:xfrm>
          <a:prstGeom prst="line">
            <a:avLst/>
          </a:prstGeom>
          <a:ln w="25400">
            <a:solidFill>
              <a:srgbClr val="808080"/>
            </a:solidFill>
          </a:ln>
        </p:spPr>
        <p:txBody>
          <a:bodyPr lIns="45718" tIns="45718" rIns="45718" bIns="45718"/>
          <a:lstStyle/>
          <a:p>
            <a:pPr/>
          </a:p>
        </p:txBody>
      </p:sp>
      <p:sp>
        <p:nvSpPr>
          <p:cNvPr id="561" name="Shape 561"/>
          <p:cNvSpPr/>
          <p:nvPr/>
        </p:nvSpPr>
        <p:spPr>
          <a:xfrm>
            <a:off x="5953759" y="6245012"/>
            <a:ext cx="1259842" cy="270936"/>
          </a:xfrm>
          <a:prstGeom prst="line">
            <a:avLst/>
          </a:prstGeom>
          <a:ln w="25400">
            <a:solidFill>
              <a:srgbClr val="808080"/>
            </a:solidFill>
          </a:ln>
        </p:spPr>
        <p:txBody>
          <a:bodyPr lIns="45718" tIns="45718" rIns="45718" bIns="45718"/>
          <a:lstStyle/>
          <a:p>
            <a:pPr/>
          </a:p>
        </p:txBody>
      </p:sp>
      <p:sp>
        <p:nvSpPr>
          <p:cNvPr id="562" name="Shape 562"/>
          <p:cNvSpPr/>
          <p:nvPr/>
        </p:nvSpPr>
        <p:spPr>
          <a:xfrm>
            <a:off x="7191022" y="6515945"/>
            <a:ext cx="1009227" cy="2"/>
          </a:xfrm>
          <a:prstGeom prst="line">
            <a:avLst/>
          </a:prstGeom>
          <a:ln w="25400">
            <a:solidFill>
              <a:srgbClr val="808080"/>
            </a:solidFill>
          </a:ln>
        </p:spPr>
        <p:txBody>
          <a:bodyPr lIns="45718" tIns="45718" rIns="45718" bIns="45718"/>
          <a:lstStyle/>
          <a:p>
            <a:pPr/>
          </a:p>
        </p:txBody>
      </p:sp>
      <p:sp>
        <p:nvSpPr>
          <p:cNvPr id="563" name="Shape 563"/>
          <p:cNvSpPr/>
          <p:nvPr/>
        </p:nvSpPr>
        <p:spPr>
          <a:xfrm flipH="1">
            <a:off x="6495626" y="6513687"/>
            <a:ext cx="717976" cy="212234"/>
          </a:xfrm>
          <a:prstGeom prst="line">
            <a:avLst/>
          </a:prstGeom>
          <a:ln w="25400">
            <a:solidFill>
              <a:srgbClr val="808080"/>
            </a:solidFill>
          </a:ln>
        </p:spPr>
        <p:txBody>
          <a:bodyPr lIns="45718" tIns="45718" rIns="45718" bIns="45718"/>
          <a:lstStyle/>
          <a:p>
            <a:pPr/>
          </a:p>
        </p:txBody>
      </p:sp>
      <p:sp>
        <p:nvSpPr>
          <p:cNvPr id="564" name="Shape 564"/>
          <p:cNvSpPr/>
          <p:nvPr/>
        </p:nvSpPr>
        <p:spPr>
          <a:xfrm>
            <a:off x="6520461" y="8358292"/>
            <a:ext cx="1131148" cy="433495"/>
          </a:xfrm>
          <a:prstGeom prst="line">
            <a:avLst/>
          </a:prstGeom>
          <a:ln w="25400">
            <a:solidFill>
              <a:srgbClr val="808080"/>
            </a:solidFill>
          </a:ln>
        </p:spPr>
        <p:txBody>
          <a:bodyPr lIns="45718" tIns="45718" rIns="45718" bIns="45718"/>
          <a:lstStyle/>
          <a:p>
            <a:pPr/>
          </a:p>
        </p:txBody>
      </p:sp>
      <p:sp>
        <p:nvSpPr>
          <p:cNvPr id="565" name="Shape 565"/>
          <p:cNvSpPr/>
          <p:nvPr/>
        </p:nvSpPr>
        <p:spPr>
          <a:xfrm>
            <a:off x="6477563" y="9123680"/>
            <a:ext cx="1144695" cy="2"/>
          </a:xfrm>
          <a:prstGeom prst="line">
            <a:avLst/>
          </a:prstGeom>
          <a:ln w="25400">
            <a:solidFill>
              <a:srgbClr val="808080"/>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Shape 569"/>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Lymphocytes in Skin Cells and Epithelial Tissue</a:t>
            </a:r>
          </a:p>
        </p:txBody>
      </p:sp>
      <p:sp>
        <p:nvSpPr>
          <p:cNvPr id="570" name="Shape 570"/>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Large numbers of lymphocytes are also associated with skin cells and with epithelial tissues that secrete mucus—primarily in the digestive tract and respiratory tract</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Collectively, immune cells found in the gut and the respiratory organs are called </a:t>
            </a:r>
            <a:r>
              <a:rPr b="1"/>
              <a:t>mucosal-associated lymphoid tissue (MALT) </a:t>
            </a:r>
            <a:endParaRPr b="1"/>
          </a:p>
          <a:p>
            <a:pPr lvl="1" marL="836245" indent="-404446" defTabSz="1300480">
              <a:spcBef>
                <a:spcPts val="800"/>
              </a:spcBef>
              <a:buClr>
                <a:srgbClr val="9D002D"/>
              </a:buClr>
              <a:buSzPct val="100000"/>
              <a:buChar char="–"/>
              <a:defRPr>
                <a:latin typeface="Arial"/>
                <a:ea typeface="Arial"/>
                <a:cs typeface="Arial"/>
                <a:sym typeface="Arial"/>
              </a:defRPr>
            </a:pPr>
            <a:r>
              <a:t>Leukocytes in the skin and MALT are important because they guard points of entry against pathogens</a:t>
            </a:r>
          </a:p>
        </p:txBody>
      </p:sp>
      <p:sp>
        <p:nvSpPr>
          <p:cNvPr id="571" name="Shape 57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Shape 573"/>
          <p:cNvSpPr/>
          <p:nvPr>
            <p:ph type="title"/>
          </p:nvPr>
        </p:nvSpPr>
        <p:spPr>
          <a:prstGeom prst="rect">
            <a:avLst/>
          </a:prstGeom>
        </p:spPr>
        <p:txBody>
          <a:bodyPr/>
          <a:lstStyle>
            <a:lvl1pPr defTabSz="531622">
              <a:defRPr sz="7200"/>
            </a:lvl1pPr>
          </a:lstStyle>
          <a:p>
            <a:pPr/>
            <a:r>
              <a:t>How do the recognize so many different antigens?</a:t>
            </a: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B-Cell Receptors</a:t>
            </a:r>
          </a:p>
        </p:txBody>
      </p:sp>
      <p:sp>
        <p:nvSpPr>
          <p:cNvPr id="576" name="Shape 576"/>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t>
            </a:r>
            <a:r>
              <a:rPr b="1"/>
              <a:t>B-cell receptor</a:t>
            </a:r>
            <a:r>
              <a:t> (</a:t>
            </a:r>
            <a:r>
              <a:rPr b="1"/>
              <a:t>BCR</a:t>
            </a:r>
            <a:r>
              <a:t>) is the protein on the surface of B cells that binds to antigens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Research has found that this protein has the same structure as the antibodies produced by B cells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This BCR protein consists of two polypeptide chains</a:t>
            </a:r>
          </a:p>
          <a:p>
            <a:pPr marL="397367" indent="-397367" defTabSz="1300480">
              <a:spcBef>
                <a:spcPts val="900"/>
              </a:spcBef>
              <a:buSzTx/>
              <a:buNone/>
              <a:defRPr i="1" sz="3800">
                <a:latin typeface="Arial"/>
                <a:ea typeface="Arial"/>
                <a:cs typeface="Arial"/>
                <a:sym typeface="Arial"/>
              </a:defRPr>
            </a:pPr>
            <a:r>
              <a:t>	</a:t>
            </a:r>
          </a:p>
        </p:txBody>
      </p:sp>
      <p:sp>
        <p:nvSpPr>
          <p:cNvPr id="577" name="Shape 57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Shape 579"/>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B-Cell Receptors</a:t>
            </a:r>
          </a:p>
        </p:txBody>
      </p:sp>
      <p:sp>
        <p:nvSpPr>
          <p:cNvPr id="580" name="Shape 580"/>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i="1" sz="3800">
                <a:latin typeface="Arial"/>
                <a:ea typeface="Arial"/>
                <a:cs typeface="Arial"/>
                <a:sym typeface="Arial"/>
              </a:defRPr>
            </a:pPr>
            <a:r>
              <a:t>The </a:t>
            </a:r>
            <a:r>
              <a:rPr i="0"/>
              <a:t>B-cell receptor has three components:</a:t>
            </a:r>
            <a:endParaRPr sz="2800"/>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Two identical </a:t>
            </a:r>
            <a:r>
              <a:rPr b="1"/>
              <a:t>light chains—</a:t>
            </a:r>
            <a:r>
              <a:t>the smaller peptide</a:t>
            </a:r>
            <a:endParaRPr sz="1400"/>
          </a:p>
          <a:p>
            <a:pPr lvl="1" marL="976923" indent="-545122" defTabSz="1300480">
              <a:spcBef>
                <a:spcPts val="800"/>
              </a:spcBef>
              <a:buClr>
                <a:srgbClr val="000000"/>
              </a:buClr>
              <a:buSzPct val="100000"/>
              <a:buAutoNum type="arabicPeriod" startAt="1"/>
              <a:defRPr>
                <a:latin typeface="Arial"/>
                <a:ea typeface="Arial"/>
                <a:cs typeface="Arial"/>
                <a:sym typeface="Arial"/>
              </a:defRPr>
            </a:pPr>
            <a:r>
              <a:t>Two identical </a:t>
            </a:r>
            <a:r>
              <a:rPr b="1"/>
              <a:t>heavy chains</a:t>
            </a:r>
            <a:r>
              <a:t> that are about twice the size of the light chains</a:t>
            </a:r>
            <a:endParaRPr sz="1400"/>
          </a:p>
          <a:p>
            <a:pPr lvl="1" marL="976923" indent="-545122" defTabSz="1300480">
              <a:spcBef>
                <a:spcPts val="800"/>
              </a:spcBef>
              <a:buClr>
                <a:srgbClr val="000000"/>
              </a:buClr>
              <a:buSzPct val="100000"/>
              <a:buAutoNum type="arabicPeriod" startAt="1"/>
              <a:defRPr>
                <a:latin typeface="Arial"/>
                <a:ea typeface="Arial"/>
                <a:cs typeface="Arial"/>
                <a:sym typeface="Arial"/>
              </a:defRPr>
            </a:pPr>
            <a:r>
              <a:t>A transmembrane domain within each heavy chain that anchors the protein in the plasma membrane of the B cell</a:t>
            </a:r>
          </a:p>
        </p:txBody>
      </p:sp>
      <p:sp>
        <p:nvSpPr>
          <p:cNvPr id="581" name="Shape 58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3" name="image18.jpeg"/>
          <p:cNvPicPr>
            <a:picLocks noChangeAspect="1"/>
          </p:cNvPicPr>
          <p:nvPr/>
        </p:nvPicPr>
        <p:blipFill>
          <a:blip r:embed="rId3">
            <a:extLst/>
          </a:blip>
          <a:srcRect l="0" t="0" r="0" b="3067"/>
          <a:stretch>
            <a:fillRect/>
          </a:stretch>
        </p:blipFill>
        <p:spPr>
          <a:xfrm>
            <a:off x="422203" y="1047607"/>
            <a:ext cx="12158136" cy="7421318"/>
          </a:xfrm>
          <a:prstGeom prst="rect">
            <a:avLst/>
          </a:prstGeom>
          <a:ln w="12700">
            <a:miter lim="400000"/>
          </a:ln>
        </p:spPr>
      </p:pic>
      <p:sp>
        <p:nvSpPr>
          <p:cNvPr id="584" name="Shape 584"/>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51.5</a:t>
            </a:r>
          </a:p>
        </p:txBody>
      </p:sp>
      <p:sp>
        <p:nvSpPr>
          <p:cNvPr id="585" name="Shape 585"/>
          <p:cNvSpPr/>
          <p:nvPr/>
        </p:nvSpPr>
        <p:spPr>
          <a:xfrm>
            <a:off x="485422" y="1063413"/>
            <a:ext cx="178574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(a)</a:t>
            </a:r>
            <a:r>
              <a:rPr b="1">
                <a:latin typeface="Arial"/>
                <a:ea typeface="Arial"/>
                <a:cs typeface="Arial"/>
                <a:sym typeface="Arial"/>
              </a:rPr>
              <a:t> B-cell receptor</a:t>
            </a:r>
          </a:p>
        </p:txBody>
      </p:sp>
      <p:sp>
        <p:nvSpPr>
          <p:cNvPr id="586" name="Shape 586"/>
          <p:cNvSpPr/>
          <p:nvPr/>
        </p:nvSpPr>
        <p:spPr>
          <a:xfrm>
            <a:off x="6870417" y="1063413"/>
            <a:ext cx="1751906"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(b)</a:t>
            </a:r>
            <a:r>
              <a:rPr b="1">
                <a:latin typeface="Arial"/>
                <a:ea typeface="Arial"/>
                <a:cs typeface="Arial"/>
                <a:sym typeface="Arial"/>
              </a:rPr>
              <a:t> T-cell receptor</a:t>
            </a:r>
          </a:p>
        </p:txBody>
      </p:sp>
      <p:sp>
        <p:nvSpPr>
          <p:cNvPr id="587" name="Shape 587"/>
          <p:cNvSpPr/>
          <p:nvPr/>
        </p:nvSpPr>
        <p:spPr>
          <a:xfrm>
            <a:off x="747324" y="1397564"/>
            <a:ext cx="1010308"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Antigen-</a:t>
            </a:r>
            <a:br/>
            <a:r>
              <a:t>binding site</a:t>
            </a:r>
          </a:p>
        </p:txBody>
      </p:sp>
      <p:sp>
        <p:nvSpPr>
          <p:cNvPr id="588" name="Shape 588"/>
          <p:cNvSpPr/>
          <p:nvPr/>
        </p:nvSpPr>
        <p:spPr>
          <a:xfrm>
            <a:off x="5046133" y="1424657"/>
            <a:ext cx="1010308"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Antigen-</a:t>
            </a:r>
            <a:br/>
            <a:r>
              <a:t>binding site</a:t>
            </a:r>
          </a:p>
        </p:txBody>
      </p:sp>
      <p:sp>
        <p:nvSpPr>
          <p:cNvPr id="589" name="Shape 589"/>
          <p:cNvSpPr/>
          <p:nvPr/>
        </p:nvSpPr>
        <p:spPr>
          <a:xfrm>
            <a:off x="4711982" y="2625794"/>
            <a:ext cx="96090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 chain</a:t>
            </a:r>
          </a:p>
        </p:txBody>
      </p:sp>
      <p:sp>
        <p:nvSpPr>
          <p:cNvPr id="590" name="Shape 590"/>
          <p:cNvSpPr/>
          <p:nvPr/>
        </p:nvSpPr>
        <p:spPr>
          <a:xfrm>
            <a:off x="1072444" y="2625794"/>
            <a:ext cx="96090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 chain</a:t>
            </a:r>
          </a:p>
        </p:txBody>
      </p:sp>
      <p:sp>
        <p:nvSpPr>
          <p:cNvPr id="591" name="Shape 591"/>
          <p:cNvSpPr/>
          <p:nvPr/>
        </p:nvSpPr>
        <p:spPr>
          <a:xfrm>
            <a:off x="3113475" y="1885244"/>
            <a:ext cx="575965"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Heavy</a:t>
            </a:r>
            <a:br/>
            <a:r>
              <a:t>chains</a:t>
            </a:r>
          </a:p>
        </p:txBody>
      </p:sp>
      <p:sp>
        <p:nvSpPr>
          <p:cNvPr id="592" name="Shape 592"/>
          <p:cNvSpPr/>
          <p:nvPr/>
        </p:nvSpPr>
        <p:spPr>
          <a:xfrm>
            <a:off x="4702950" y="3673404"/>
            <a:ext cx="135618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Disulfide bridge</a:t>
            </a:r>
          </a:p>
        </p:txBody>
      </p:sp>
      <p:sp>
        <p:nvSpPr>
          <p:cNvPr id="593" name="Shape 593"/>
          <p:cNvSpPr/>
          <p:nvPr/>
        </p:nvSpPr>
        <p:spPr>
          <a:xfrm>
            <a:off x="2174238" y="4757137"/>
            <a:ext cx="216679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Transmembrane domains</a:t>
            </a:r>
          </a:p>
        </p:txBody>
      </p:sp>
      <p:sp>
        <p:nvSpPr>
          <p:cNvPr id="594" name="Shape 594"/>
          <p:cNvSpPr/>
          <p:nvPr/>
        </p:nvSpPr>
        <p:spPr>
          <a:xfrm>
            <a:off x="2734167" y="5181599"/>
            <a:ext cx="1059794"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 chains</a:t>
            </a:r>
          </a:p>
        </p:txBody>
      </p:sp>
      <p:sp>
        <p:nvSpPr>
          <p:cNvPr id="595" name="Shape 595"/>
          <p:cNvSpPr/>
          <p:nvPr/>
        </p:nvSpPr>
        <p:spPr>
          <a:xfrm>
            <a:off x="1361439" y="6762043"/>
            <a:ext cx="1050417"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Heavy chain</a:t>
            </a:r>
          </a:p>
        </p:txBody>
      </p:sp>
      <p:sp>
        <p:nvSpPr>
          <p:cNvPr id="596" name="Shape 596"/>
          <p:cNvSpPr/>
          <p:nvPr/>
        </p:nvSpPr>
        <p:spPr>
          <a:xfrm>
            <a:off x="4314613" y="6762043"/>
            <a:ext cx="1050417"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Heavy chain</a:t>
            </a:r>
          </a:p>
        </p:txBody>
      </p:sp>
      <p:sp>
        <p:nvSpPr>
          <p:cNvPr id="597" name="Shape 597"/>
          <p:cNvSpPr/>
          <p:nvPr/>
        </p:nvSpPr>
        <p:spPr>
          <a:xfrm>
            <a:off x="5533812" y="5687342"/>
            <a:ext cx="733625" cy="6037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Antigen-</a:t>
            </a:r>
            <a:br/>
            <a:r>
              <a:t>binding</a:t>
            </a:r>
            <a:br/>
            <a:r>
              <a:t>site</a:t>
            </a:r>
          </a:p>
        </p:txBody>
      </p:sp>
      <p:sp>
        <p:nvSpPr>
          <p:cNvPr id="598" name="Shape 598"/>
          <p:cNvSpPr/>
          <p:nvPr/>
        </p:nvSpPr>
        <p:spPr>
          <a:xfrm>
            <a:off x="467359" y="5615092"/>
            <a:ext cx="733624" cy="6037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Antigen-</a:t>
            </a:r>
            <a:br/>
            <a:r>
              <a:t>binding</a:t>
            </a:r>
            <a:br/>
            <a:r>
              <a:t>site</a:t>
            </a:r>
          </a:p>
        </p:txBody>
      </p:sp>
      <p:sp>
        <p:nvSpPr>
          <p:cNvPr id="599" name="Shape 599"/>
          <p:cNvSpPr/>
          <p:nvPr/>
        </p:nvSpPr>
        <p:spPr>
          <a:xfrm>
            <a:off x="8053492" y="6220176"/>
            <a:ext cx="638648" cy="2128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Symbol"/>
                <a:ea typeface="Symbol"/>
                <a:cs typeface="Symbol"/>
                <a:sym typeface="Symbol"/>
              </a:defRPr>
            </a:pPr>
            <a:r>
              <a:t>α</a:t>
            </a:r>
            <a:r>
              <a:rPr b="1">
                <a:latin typeface="Arial"/>
                <a:ea typeface="Arial"/>
                <a:cs typeface="Arial"/>
                <a:sym typeface="Arial"/>
              </a:rPr>
              <a:t> chain</a:t>
            </a:r>
          </a:p>
        </p:txBody>
      </p:sp>
      <p:sp>
        <p:nvSpPr>
          <p:cNvPr id="600" name="Shape 600"/>
          <p:cNvSpPr/>
          <p:nvPr/>
        </p:nvSpPr>
        <p:spPr>
          <a:xfrm>
            <a:off x="10672516" y="6319520"/>
            <a:ext cx="624062" cy="2128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Symbol"/>
                <a:ea typeface="Symbol"/>
                <a:cs typeface="Symbol"/>
                <a:sym typeface="Symbol"/>
              </a:defRPr>
            </a:pPr>
            <a:r>
              <a:t>β</a:t>
            </a:r>
            <a:r>
              <a:rPr b="1">
                <a:latin typeface="Arial"/>
                <a:ea typeface="Arial"/>
                <a:cs typeface="Arial"/>
                <a:sym typeface="Arial"/>
              </a:rPr>
              <a:t> chain</a:t>
            </a:r>
          </a:p>
        </p:txBody>
      </p:sp>
      <p:sp>
        <p:nvSpPr>
          <p:cNvPr id="601" name="Shape 601"/>
          <p:cNvSpPr/>
          <p:nvPr/>
        </p:nvSpPr>
        <p:spPr>
          <a:xfrm>
            <a:off x="8288301" y="3339253"/>
            <a:ext cx="638648" cy="2128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Symbol"/>
                <a:ea typeface="Symbol"/>
                <a:cs typeface="Symbol"/>
                <a:sym typeface="Symbol"/>
              </a:defRPr>
            </a:pPr>
            <a:r>
              <a:t>α</a:t>
            </a:r>
            <a:r>
              <a:rPr b="1">
                <a:latin typeface="Arial"/>
                <a:ea typeface="Arial"/>
                <a:cs typeface="Arial"/>
                <a:sym typeface="Arial"/>
              </a:rPr>
              <a:t> chain</a:t>
            </a:r>
          </a:p>
        </p:txBody>
      </p:sp>
      <p:sp>
        <p:nvSpPr>
          <p:cNvPr id="602" name="Shape 602"/>
          <p:cNvSpPr/>
          <p:nvPr/>
        </p:nvSpPr>
        <p:spPr>
          <a:xfrm>
            <a:off x="10383519" y="3330221"/>
            <a:ext cx="624062" cy="2128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Symbol"/>
                <a:ea typeface="Symbol"/>
                <a:cs typeface="Symbol"/>
                <a:sym typeface="Symbol"/>
              </a:defRPr>
            </a:pPr>
            <a:r>
              <a:t>β</a:t>
            </a:r>
            <a:r>
              <a:rPr b="1">
                <a:latin typeface="Arial"/>
                <a:ea typeface="Arial"/>
                <a:cs typeface="Arial"/>
                <a:sym typeface="Arial"/>
              </a:rPr>
              <a:t> chain</a:t>
            </a:r>
          </a:p>
        </p:txBody>
      </p:sp>
      <p:sp>
        <p:nvSpPr>
          <p:cNvPr id="603" name="Shape 603"/>
          <p:cNvSpPr/>
          <p:nvPr/>
        </p:nvSpPr>
        <p:spPr>
          <a:xfrm>
            <a:off x="8450861" y="4748105"/>
            <a:ext cx="2166790"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Transmembrane domains</a:t>
            </a:r>
          </a:p>
        </p:txBody>
      </p:sp>
      <p:sp>
        <p:nvSpPr>
          <p:cNvPr id="604" name="Shape 604"/>
          <p:cNvSpPr/>
          <p:nvPr/>
        </p:nvSpPr>
        <p:spPr>
          <a:xfrm>
            <a:off x="8712764" y="2101991"/>
            <a:ext cx="173123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Antigen-binding site</a:t>
            </a:r>
          </a:p>
        </p:txBody>
      </p:sp>
      <p:sp>
        <p:nvSpPr>
          <p:cNvPr id="605" name="Shape 605"/>
          <p:cNvSpPr/>
          <p:nvPr/>
        </p:nvSpPr>
        <p:spPr>
          <a:xfrm>
            <a:off x="8721794" y="5506720"/>
            <a:ext cx="173123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Antigen-binding site</a:t>
            </a:r>
          </a:p>
        </p:txBody>
      </p:sp>
      <p:sp>
        <p:nvSpPr>
          <p:cNvPr id="606" name="Shape 606"/>
          <p:cNvSpPr/>
          <p:nvPr/>
        </p:nvSpPr>
        <p:spPr>
          <a:xfrm rot="2679510">
            <a:off x="1889759" y="1393048"/>
            <a:ext cx="158047" cy="860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607" name="Shape 607"/>
          <p:cNvSpPr/>
          <p:nvPr/>
        </p:nvSpPr>
        <p:spPr>
          <a:xfrm rot="8051115">
            <a:off x="4868896" y="1421271"/>
            <a:ext cx="158047" cy="860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608" name="Shape 608"/>
          <p:cNvSpPr/>
          <p:nvPr/>
        </p:nvSpPr>
        <p:spPr>
          <a:xfrm>
            <a:off x="2171981" y="2745457"/>
            <a:ext cx="424464" cy="2"/>
          </a:xfrm>
          <a:prstGeom prst="line">
            <a:avLst/>
          </a:prstGeom>
          <a:ln w="25400">
            <a:solidFill>
              <a:srgbClr val="808080"/>
            </a:solidFill>
          </a:ln>
        </p:spPr>
        <p:txBody>
          <a:bodyPr lIns="45718" tIns="45718" rIns="45718" bIns="45718"/>
          <a:lstStyle/>
          <a:p>
            <a:pPr/>
          </a:p>
        </p:txBody>
      </p:sp>
      <p:sp>
        <p:nvSpPr>
          <p:cNvPr id="609" name="Shape 609"/>
          <p:cNvSpPr/>
          <p:nvPr/>
        </p:nvSpPr>
        <p:spPr>
          <a:xfrm flipV="1">
            <a:off x="3016389" y="2375181"/>
            <a:ext cx="383825" cy="126437"/>
          </a:xfrm>
          <a:prstGeom prst="line">
            <a:avLst/>
          </a:prstGeom>
          <a:ln w="25400">
            <a:solidFill>
              <a:srgbClr val="808080"/>
            </a:solidFill>
          </a:ln>
        </p:spPr>
        <p:txBody>
          <a:bodyPr lIns="45718" tIns="45718" rIns="45718" bIns="45718"/>
          <a:lstStyle/>
          <a:p>
            <a:pPr/>
          </a:p>
        </p:txBody>
      </p:sp>
      <p:sp>
        <p:nvSpPr>
          <p:cNvPr id="610" name="Shape 610"/>
          <p:cNvSpPr/>
          <p:nvPr/>
        </p:nvSpPr>
        <p:spPr>
          <a:xfrm>
            <a:off x="3395696" y="2375181"/>
            <a:ext cx="388340" cy="130953"/>
          </a:xfrm>
          <a:prstGeom prst="line">
            <a:avLst/>
          </a:prstGeom>
          <a:ln w="25400">
            <a:solidFill>
              <a:srgbClr val="808080"/>
            </a:solidFill>
          </a:ln>
        </p:spPr>
        <p:txBody>
          <a:bodyPr lIns="45718" tIns="45718" rIns="45718" bIns="45718"/>
          <a:lstStyle/>
          <a:p>
            <a:pPr/>
          </a:p>
        </p:txBody>
      </p:sp>
      <p:sp>
        <p:nvSpPr>
          <p:cNvPr id="611" name="Shape 611"/>
          <p:cNvSpPr/>
          <p:nvPr/>
        </p:nvSpPr>
        <p:spPr>
          <a:xfrm>
            <a:off x="4231075" y="2745457"/>
            <a:ext cx="428980" cy="2"/>
          </a:xfrm>
          <a:prstGeom prst="line">
            <a:avLst/>
          </a:prstGeom>
          <a:ln w="25400">
            <a:solidFill>
              <a:srgbClr val="808080"/>
            </a:solidFill>
          </a:ln>
        </p:spPr>
        <p:txBody>
          <a:bodyPr lIns="45718" tIns="45718" rIns="45718" bIns="45718"/>
          <a:lstStyle/>
          <a:p>
            <a:pPr/>
          </a:p>
        </p:txBody>
      </p:sp>
      <p:sp>
        <p:nvSpPr>
          <p:cNvPr id="612" name="Shape 612"/>
          <p:cNvSpPr/>
          <p:nvPr/>
        </p:nvSpPr>
        <p:spPr>
          <a:xfrm rot="21593229">
            <a:off x="1280158" y="5576711"/>
            <a:ext cx="158047" cy="830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613" name="Shape 613"/>
          <p:cNvSpPr/>
          <p:nvPr/>
        </p:nvSpPr>
        <p:spPr>
          <a:xfrm rot="10775180">
            <a:off x="5339643" y="5612834"/>
            <a:ext cx="158046" cy="830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614" name="Shape 614"/>
          <p:cNvSpPr/>
          <p:nvPr/>
        </p:nvSpPr>
        <p:spPr>
          <a:xfrm flipV="1">
            <a:off x="1896533" y="6400800"/>
            <a:ext cx="2" cy="365762"/>
          </a:xfrm>
          <a:prstGeom prst="line">
            <a:avLst/>
          </a:prstGeom>
          <a:ln w="25400">
            <a:solidFill>
              <a:srgbClr val="808080"/>
            </a:solidFill>
          </a:ln>
        </p:spPr>
        <p:txBody>
          <a:bodyPr lIns="45718" tIns="45718" rIns="45718" bIns="45718"/>
          <a:lstStyle/>
          <a:p>
            <a:pPr/>
          </a:p>
        </p:txBody>
      </p:sp>
      <p:sp>
        <p:nvSpPr>
          <p:cNvPr id="615" name="Shape 615"/>
          <p:cNvSpPr/>
          <p:nvPr/>
        </p:nvSpPr>
        <p:spPr>
          <a:xfrm flipV="1">
            <a:off x="2871892" y="5436729"/>
            <a:ext cx="512517" cy="173850"/>
          </a:xfrm>
          <a:prstGeom prst="line">
            <a:avLst/>
          </a:prstGeom>
          <a:ln w="25400">
            <a:solidFill>
              <a:srgbClr val="808080"/>
            </a:solidFill>
          </a:ln>
        </p:spPr>
        <p:txBody>
          <a:bodyPr lIns="45718" tIns="45718" rIns="45718" bIns="45718"/>
          <a:lstStyle/>
          <a:p>
            <a:pPr/>
          </a:p>
        </p:txBody>
      </p:sp>
      <p:sp>
        <p:nvSpPr>
          <p:cNvPr id="616" name="Shape 616"/>
          <p:cNvSpPr/>
          <p:nvPr/>
        </p:nvSpPr>
        <p:spPr>
          <a:xfrm>
            <a:off x="3384408" y="5436729"/>
            <a:ext cx="596055" cy="180624"/>
          </a:xfrm>
          <a:prstGeom prst="line">
            <a:avLst/>
          </a:prstGeom>
          <a:ln w="25400">
            <a:solidFill>
              <a:srgbClr val="808080"/>
            </a:solidFill>
          </a:ln>
        </p:spPr>
        <p:txBody>
          <a:bodyPr lIns="45718" tIns="45718" rIns="45718" bIns="45718"/>
          <a:lstStyle/>
          <a:p>
            <a:pPr/>
          </a:p>
        </p:txBody>
      </p:sp>
      <p:sp>
        <p:nvSpPr>
          <p:cNvPr id="617" name="Shape 617"/>
          <p:cNvSpPr/>
          <p:nvPr/>
        </p:nvSpPr>
        <p:spPr>
          <a:xfrm>
            <a:off x="4829385" y="6405314"/>
            <a:ext cx="2" cy="379309"/>
          </a:xfrm>
          <a:prstGeom prst="line">
            <a:avLst/>
          </a:prstGeom>
          <a:ln w="25400">
            <a:solidFill>
              <a:srgbClr val="808080"/>
            </a:solidFill>
          </a:ln>
        </p:spPr>
        <p:txBody>
          <a:bodyPr lIns="45718" tIns="45718" rIns="45718" bIns="45718"/>
          <a:lstStyle/>
          <a:p>
            <a:pPr/>
          </a:p>
        </p:txBody>
      </p:sp>
      <p:sp>
        <p:nvSpPr>
          <p:cNvPr id="618" name="Shape 618"/>
          <p:cNvSpPr/>
          <p:nvPr/>
        </p:nvSpPr>
        <p:spPr>
          <a:xfrm>
            <a:off x="3226363" y="4443305"/>
            <a:ext cx="169335" cy="318349"/>
          </a:xfrm>
          <a:prstGeom prst="line">
            <a:avLst/>
          </a:prstGeom>
          <a:ln w="25400">
            <a:solidFill>
              <a:srgbClr val="808080"/>
            </a:solidFill>
          </a:ln>
        </p:spPr>
        <p:txBody>
          <a:bodyPr lIns="45718" tIns="45718" rIns="45718" bIns="45718"/>
          <a:lstStyle/>
          <a:p>
            <a:pPr/>
          </a:p>
        </p:txBody>
      </p:sp>
      <p:sp>
        <p:nvSpPr>
          <p:cNvPr id="619" name="Shape 619"/>
          <p:cNvSpPr/>
          <p:nvPr/>
        </p:nvSpPr>
        <p:spPr>
          <a:xfrm flipV="1">
            <a:off x="3395696" y="4454595"/>
            <a:ext cx="155789" cy="307060"/>
          </a:xfrm>
          <a:prstGeom prst="line">
            <a:avLst/>
          </a:prstGeom>
          <a:ln w="25400">
            <a:solidFill>
              <a:srgbClr val="808080"/>
            </a:solidFill>
          </a:ln>
        </p:spPr>
        <p:txBody>
          <a:bodyPr lIns="45718" tIns="45718" rIns="45718" bIns="45718"/>
          <a:lstStyle/>
          <a:p>
            <a:pPr/>
          </a:p>
        </p:txBody>
      </p:sp>
      <p:sp>
        <p:nvSpPr>
          <p:cNvPr id="620" name="Shape 620"/>
          <p:cNvSpPr/>
          <p:nvPr/>
        </p:nvSpPr>
        <p:spPr>
          <a:xfrm>
            <a:off x="8796301" y="6328550"/>
            <a:ext cx="336411" cy="2"/>
          </a:xfrm>
          <a:prstGeom prst="line">
            <a:avLst/>
          </a:prstGeom>
          <a:ln w="25400">
            <a:solidFill>
              <a:srgbClr val="808080"/>
            </a:solidFill>
          </a:ln>
        </p:spPr>
        <p:txBody>
          <a:bodyPr lIns="45718" tIns="45718" rIns="45718" bIns="45718"/>
          <a:lstStyle/>
          <a:p>
            <a:pPr/>
          </a:p>
        </p:txBody>
      </p:sp>
      <p:sp>
        <p:nvSpPr>
          <p:cNvPr id="621" name="Shape 621"/>
          <p:cNvSpPr/>
          <p:nvPr/>
        </p:nvSpPr>
        <p:spPr>
          <a:xfrm flipV="1">
            <a:off x="10198382" y="6434666"/>
            <a:ext cx="408659" cy="2260"/>
          </a:xfrm>
          <a:prstGeom prst="line">
            <a:avLst/>
          </a:prstGeom>
          <a:ln w="25400">
            <a:solidFill>
              <a:srgbClr val="808080"/>
            </a:solidFill>
          </a:ln>
        </p:spPr>
        <p:txBody>
          <a:bodyPr lIns="45718" tIns="45718" rIns="45718" bIns="45718"/>
          <a:lstStyle/>
          <a:p>
            <a:pPr/>
          </a:p>
        </p:txBody>
      </p:sp>
      <p:sp>
        <p:nvSpPr>
          <p:cNvPr id="622" name="Shape 622"/>
          <p:cNvSpPr/>
          <p:nvPr/>
        </p:nvSpPr>
        <p:spPr>
          <a:xfrm>
            <a:off x="9489439" y="4450079"/>
            <a:ext cx="191913" cy="307059"/>
          </a:xfrm>
          <a:prstGeom prst="line">
            <a:avLst/>
          </a:prstGeom>
          <a:ln w="25400">
            <a:solidFill>
              <a:srgbClr val="808080"/>
            </a:solidFill>
          </a:ln>
        </p:spPr>
        <p:txBody>
          <a:bodyPr lIns="45718" tIns="45718" rIns="45718" bIns="45718"/>
          <a:lstStyle/>
          <a:p>
            <a:pPr/>
          </a:p>
        </p:txBody>
      </p:sp>
      <p:sp>
        <p:nvSpPr>
          <p:cNvPr id="623" name="Shape 623"/>
          <p:cNvSpPr/>
          <p:nvPr/>
        </p:nvSpPr>
        <p:spPr>
          <a:xfrm flipV="1">
            <a:off x="9674577" y="4468141"/>
            <a:ext cx="151273" cy="288997"/>
          </a:xfrm>
          <a:prstGeom prst="line">
            <a:avLst/>
          </a:prstGeom>
          <a:ln w="25400">
            <a:solidFill>
              <a:srgbClr val="808080"/>
            </a:solidFill>
          </a:ln>
        </p:spPr>
        <p:txBody>
          <a:bodyPr lIns="45718" tIns="45718" rIns="45718" bIns="45718"/>
          <a:lstStyle/>
          <a:p>
            <a:pPr/>
          </a:p>
        </p:txBody>
      </p:sp>
      <p:sp>
        <p:nvSpPr>
          <p:cNvPr id="624" name="Shape 624"/>
          <p:cNvSpPr/>
          <p:nvPr/>
        </p:nvSpPr>
        <p:spPr>
          <a:xfrm rot="5375180">
            <a:off x="9603458" y="5435600"/>
            <a:ext cx="158046" cy="7428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625" name="Shape 625"/>
          <p:cNvSpPr/>
          <p:nvPr/>
        </p:nvSpPr>
        <p:spPr>
          <a:xfrm>
            <a:off x="9037883" y="3438595"/>
            <a:ext cx="379310" cy="2"/>
          </a:xfrm>
          <a:prstGeom prst="line">
            <a:avLst/>
          </a:prstGeom>
          <a:ln w="25400">
            <a:solidFill>
              <a:srgbClr val="808080"/>
            </a:solidFill>
          </a:ln>
        </p:spPr>
        <p:txBody>
          <a:bodyPr lIns="45718" tIns="45718" rIns="45718" bIns="45718"/>
          <a:lstStyle/>
          <a:p>
            <a:pPr/>
          </a:p>
        </p:txBody>
      </p:sp>
      <p:sp>
        <p:nvSpPr>
          <p:cNvPr id="626" name="Shape 626"/>
          <p:cNvSpPr/>
          <p:nvPr/>
        </p:nvSpPr>
        <p:spPr>
          <a:xfrm>
            <a:off x="9886808" y="3438595"/>
            <a:ext cx="444785" cy="2"/>
          </a:xfrm>
          <a:prstGeom prst="line">
            <a:avLst/>
          </a:prstGeom>
          <a:ln w="25400">
            <a:solidFill>
              <a:srgbClr val="808080"/>
            </a:solidFill>
          </a:ln>
        </p:spPr>
        <p:txBody>
          <a:bodyPr lIns="45718" tIns="45718" rIns="45718" bIns="45718"/>
          <a:lstStyle/>
          <a:p>
            <a:pPr/>
          </a:p>
        </p:txBody>
      </p:sp>
      <p:sp>
        <p:nvSpPr>
          <p:cNvPr id="627" name="Shape 627"/>
          <p:cNvSpPr/>
          <p:nvPr/>
        </p:nvSpPr>
        <p:spPr>
          <a:xfrm rot="5375180">
            <a:off x="9587652" y="1994746"/>
            <a:ext cx="158046" cy="851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 name="Shape 631"/>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B-Cell Receptors</a:t>
            </a:r>
          </a:p>
        </p:txBody>
      </p:sp>
      <p:sp>
        <p:nvSpPr>
          <p:cNvPr id="632" name="Shape 632"/>
          <p:cNvSpPr/>
          <p:nvPr>
            <p:ph type="body" idx="4294967295"/>
          </p:nvPr>
        </p:nvSpPr>
        <p:spPr>
          <a:xfrm>
            <a:off x="205457" y="1819768"/>
            <a:ext cx="12510349" cy="7360358"/>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Both the BCR and the antibodies produced by B cells belong to a family of proteins called the </a:t>
            </a:r>
            <a:r>
              <a:rPr b="1"/>
              <a:t>immunoglobulins </a:t>
            </a:r>
            <a:r>
              <a:t>(</a:t>
            </a:r>
            <a:r>
              <a:rPr b="1"/>
              <a:t>Igs</a:t>
            </a:r>
            <a:r>
              <a:t>), which are critically important </a:t>
            </a:r>
            <a:br/>
            <a:r>
              <a:t>to the adaptive immune response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It is</a:t>
            </a:r>
            <a:r>
              <a:rPr i="1"/>
              <a:t> important to note that the antibodies are produced by the B cells but are not anchored to the plasma membrane</a:t>
            </a:r>
            <a:endParaRPr i="1"/>
          </a:p>
          <a:p>
            <a:pPr lvl="1" marL="836245" indent="-404446" defTabSz="1300480">
              <a:spcBef>
                <a:spcPts val="800"/>
              </a:spcBef>
              <a:buClr>
                <a:srgbClr val="9D002D"/>
              </a:buClr>
              <a:buSzPct val="100000"/>
              <a:buChar char="–"/>
              <a:defRPr>
                <a:latin typeface="Arial"/>
                <a:ea typeface="Arial"/>
                <a:cs typeface="Arial"/>
                <a:sym typeface="Arial"/>
              </a:defRPr>
            </a:pPr>
            <a:r>
              <a:t>Are secreted to move throughout the body</a:t>
            </a:r>
          </a:p>
        </p:txBody>
      </p:sp>
      <p:sp>
        <p:nvSpPr>
          <p:cNvPr id="633" name="Shape 63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p>
            <a:pPr/>
            <a:r>
              <a:t>Immune System</a:t>
            </a:r>
          </a:p>
        </p:txBody>
      </p:sp>
      <p:sp>
        <p:nvSpPr>
          <p:cNvPr id="210" name="Shape 210"/>
          <p:cNvSpPr/>
          <p:nvPr>
            <p:ph type="body" idx="1"/>
          </p:nvPr>
        </p:nvSpPr>
        <p:spPr>
          <a:prstGeom prst="rect">
            <a:avLst/>
          </a:prstGeom>
        </p:spPr>
        <p:txBody>
          <a:bodyPr/>
          <a:lstStyle/>
          <a:p>
            <a:pPr/>
            <a:r>
              <a:t>Defense against </a:t>
            </a:r>
            <a:r>
              <a:rPr i="1">
                <a:latin typeface="Gill Sans SemiBold"/>
                <a:ea typeface="Gill Sans SemiBold"/>
                <a:cs typeface="Gill Sans SemiBold"/>
                <a:sym typeface="Gill Sans SemiBold"/>
              </a:rPr>
              <a:t>pathogens</a:t>
            </a:r>
            <a:endParaRPr i="1">
              <a:latin typeface="Gill Sans SemiBold"/>
              <a:ea typeface="Gill Sans SemiBold"/>
              <a:cs typeface="Gill Sans SemiBold"/>
              <a:sym typeface="Gill Sans SemiBold"/>
            </a:endParaRPr>
          </a:p>
          <a:p>
            <a:pPr/>
            <a:r>
              <a:t>Removal of “worn-out” cells and tissue debris (</a:t>
            </a:r>
            <a:r>
              <a:rPr>
                <a:latin typeface="Gill Sans SemiBold"/>
                <a:ea typeface="Gill Sans SemiBold"/>
                <a:cs typeface="Gill Sans SemiBold"/>
                <a:sym typeface="Gill Sans SemiBold"/>
              </a:rPr>
              <a:t>wound healing</a:t>
            </a:r>
            <a:r>
              <a:t> and tissue repair)</a:t>
            </a:r>
          </a:p>
          <a:p>
            <a:pPr/>
            <a:r>
              <a:t>ID and destruction of </a:t>
            </a:r>
            <a:r>
              <a:rPr>
                <a:latin typeface="Gill Sans SemiBold"/>
                <a:ea typeface="Gill Sans SemiBold"/>
                <a:cs typeface="Gill Sans SemiBold"/>
                <a:sym typeface="Gill Sans SemiBold"/>
              </a:rPr>
              <a:t>abnormal cells</a:t>
            </a:r>
            <a:r>
              <a:t> that originate in the body.</a:t>
            </a:r>
          </a:p>
        </p:txBody>
      </p:sp>
      <p:sp>
        <p:nvSpPr>
          <p:cNvPr id="211" name="Shape 211"/>
          <p:cNvSpPr/>
          <p:nvPr>
            <p:ph type="sldNum" sz="quarter" idx="4294967295"/>
          </p:nvPr>
        </p:nvSpPr>
        <p:spPr>
          <a:xfrm>
            <a:off x="12376149" y="9156700"/>
            <a:ext cx="228601"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B-Cell Receptors</a:t>
            </a:r>
          </a:p>
        </p:txBody>
      </p:sp>
      <p:sp>
        <p:nvSpPr>
          <p:cNvPr id="636" name="Shape 636"/>
          <p:cNvSpPr/>
          <p:nvPr>
            <p:ph type="body" idx="4294967295"/>
          </p:nvPr>
        </p:nvSpPr>
        <p:spPr>
          <a:xfrm>
            <a:off x="205456" y="1819767"/>
            <a:ext cx="12420039" cy="6565622"/>
          </a:xfrm>
          <a:prstGeom prst="rect">
            <a:avLst/>
          </a:prstGeom>
        </p:spPr>
        <p:txBody>
          <a:bodyPr lIns="0" tIns="0" rIns="0" bIns="0" anchor="t"/>
          <a:lstStyle>
            <a:lvl1pPr marL="379184" indent="-379184" defTabSz="1300480">
              <a:spcBef>
                <a:spcPts val="900"/>
              </a:spcBef>
              <a:buClr>
                <a:srgbClr val="9D002D"/>
              </a:buClr>
              <a:buSzPct val="100000"/>
              <a:buFont typeface="Wingdings"/>
              <a:buChar char="▪"/>
              <a:defRPr sz="3800">
                <a:latin typeface="Arial"/>
                <a:ea typeface="Arial"/>
                <a:cs typeface="Arial"/>
                <a:sym typeface="Arial"/>
              </a:defRPr>
            </a:lvl1pPr>
            <a:lvl2pPr marL="836245" indent="-404446" defTabSz="1300480">
              <a:spcBef>
                <a:spcPts val="800"/>
              </a:spcBef>
              <a:buClr>
                <a:srgbClr val="9D002D"/>
              </a:buClr>
              <a:buSzPct val="100000"/>
              <a:buChar char="–"/>
              <a:defRPr>
                <a:latin typeface="Arial"/>
                <a:ea typeface="Arial"/>
                <a:cs typeface="Arial"/>
                <a:sym typeface="Arial"/>
              </a:defRPr>
            </a:lvl2pPr>
          </a:lstStyle>
          <a:p>
            <a:pPr/>
            <a:r>
              <a:t>Five classes of immunoglobulins act as B-cell receptors or antibodies—IgG, IgD, IgE, IgA, and IgM </a:t>
            </a:r>
          </a:p>
          <a:p>
            <a:pPr lvl="1"/>
            <a:r>
              <a:t>Each class is distinguished by the heavy chain it contains, and each has a distinct function in the immune response</a:t>
            </a:r>
          </a:p>
        </p:txBody>
      </p:sp>
      <p:sp>
        <p:nvSpPr>
          <p:cNvPr id="637" name="Shape 63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9" name="image19.jpeg"/>
          <p:cNvPicPr>
            <a:picLocks noChangeAspect="1"/>
          </p:cNvPicPr>
          <p:nvPr/>
        </p:nvPicPr>
        <p:blipFill>
          <a:blip r:embed="rId3">
            <a:extLst/>
          </a:blip>
          <a:srcRect l="0" t="0" r="0" b="2290"/>
          <a:stretch>
            <a:fillRect/>
          </a:stretch>
        </p:blipFill>
        <p:spPr>
          <a:xfrm>
            <a:off x="2903502" y="327377"/>
            <a:ext cx="7197797" cy="9150775"/>
          </a:xfrm>
          <a:prstGeom prst="rect">
            <a:avLst/>
          </a:prstGeom>
          <a:ln w="12700">
            <a:miter lim="400000"/>
          </a:ln>
        </p:spPr>
      </p:pic>
      <p:sp>
        <p:nvSpPr>
          <p:cNvPr id="640" name="Shape 640"/>
          <p:cNvSpPr/>
          <p:nvPr>
            <p:ph type="title" idx="4294967295"/>
          </p:nvPr>
        </p:nvSpPr>
        <p:spPr>
          <a:xfrm>
            <a:off x="27092" y="-2"/>
            <a:ext cx="5764109"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Table 51.3</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 name="Shape 644"/>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T-Cell Receptors</a:t>
            </a:r>
          </a:p>
        </p:txBody>
      </p:sp>
      <p:sp>
        <p:nvSpPr>
          <p:cNvPr id="645" name="Shape 645"/>
          <p:cNvSpPr/>
          <p:nvPr>
            <p:ph type="body" idx="4294967295"/>
          </p:nvPr>
        </p:nvSpPr>
        <p:spPr>
          <a:xfrm>
            <a:off x="205456" y="1819767"/>
            <a:ext cx="12480999" cy="7649355"/>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b="1" sz="3800">
                <a:latin typeface="Arial"/>
                <a:ea typeface="Arial"/>
                <a:cs typeface="Arial"/>
                <a:sym typeface="Arial"/>
              </a:defRPr>
            </a:pPr>
            <a:r>
              <a:t>T-cell receptors</a:t>
            </a:r>
            <a:r>
              <a:rPr b="0"/>
              <a:t> (</a:t>
            </a:r>
            <a:r>
              <a:t>TCRs</a:t>
            </a:r>
            <a:r>
              <a:rPr b="0"/>
              <a:t>) are proteins on the surface of T cells that bind to antigens </a:t>
            </a:r>
          </a:p>
          <a:p>
            <a:pPr lvl="1" marL="818660" indent="-386860" defTabSz="1300480">
              <a:spcBef>
                <a:spcPts val="800"/>
              </a:spcBef>
              <a:buClr>
                <a:srgbClr val="9D002D"/>
              </a:buClr>
              <a:buSzPct val="100000"/>
              <a:buChar char="–"/>
              <a:defRPr>
                <a:latin typeface="Arial"/>
                <a:ea typeface="Arial"/>
                <a:cs typeface="Arial"/>
                <a:sym typeface="Arial"/>
              </a:defRPr>
            </a:pPr>
            <a:r>
              <a:t>TCRs are made up of an alpha and a beta protein chain, having a shape similar to the BCR “arm”</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 process called </a:t>
            </a:r>
            <a:r>
              <a:rPr b="1"/>
              <a:t>antigen presentation</a:t>
            </a:r>
            <a:r>
              <a:t> prepares the T cell to recognize the antigen </a:t>
            </a:r>
          </a:p>
          <a:p>
            <a:pPr lvl="1" marL="818660" indent="-386860" defTabSz="1300480">
              <a:spcBef>
                <a:spcPts val="800"/>
              </a:spcBef>
              <a:buClr>
                <a:srgbClr val="9D002D"/>
              </a:buClr>
              <a:buSzPct val="100000"/>
              <a:buChar char="–"/>
              <a:defRPr i="1">
                <a:latin typeface="Arial"/>
                <a:ea typeface="Arial"/>
                <a:cs typeface="Arial"/>
                <a:sym typeface="Arial"/>
              </a:defRPr>
            </a:pPr>
            <a:r>
              <a:t>T cells bind only to antigens that are displayed by </a:t>
            </a:r>
            <a:br/>
            <a:r>
              <a:t>other cells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t>
            </a:r>
            <a:r>
              <a:rPr b="1"/>
              <a:t>difference between a B cell and a T cell</a:t>
            </a:r>
            <a:r>
              <a:t> is that B cells bind directly to the antigen while T cells need to bind to antigen that are shown by other cells</a:t>
            </a:r>
          </a:p>
        </p:txBody>
      </p:sp>
      <p:sp>
        <p:nvSpPr>
          <p:cNvPr id="646" name="Shape 646"/>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Antibodies and Receptors Bind to Epitopes</a:t>
            </a:r>
          </a:p>
        </p:txBody>
      </p:sp>
      <p:sp>
        <p:nvSpPr>
          <p:cNvPr id="649" name="Shape 649"/>
          <p:cNvSpPr/>
          <p:nvPr>
            <p:ph type="body" idx="4294967295"/>
          </p:nvPr>
        </p:nvSpPr>
        <p:spPr>
          <a:xfrm>
            <a:off x="205456" y="1819767"/>
            <a:ext cx="12480999" cy="7613230"/>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Antibodies, BCRs, and TCRs do not bind to the entire antigen. Instead, they bind to a selected region of the antigen called an </a:t>
            </a:r>
            <a:r>
              <a:rPr b="1"/>
              <a:t>epitope</a:t>
            </a:r>
            <a:endParaRPr b="1"/>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Each epitope is recognized by a particular antibody, BCR, or TCR</a:t>
            </a:r>
          </a:p>
          <a:p>
            <a:pPr lvl="1" marL="836245" indent="-404446" defTabSz="1300480">
              <a:spcBef>
                <a:spcPts val="800"/>
              </a:spcBef>
              <a:buClr>
                <a:srgbClr val="9D002D"/>
              </a:buClr>
              <a:buSzPct val="100000"/>
              <a:buChar char="–"/>
              <a:defRPr>
                <a:latin typeface="Arial"/>
                <a:ea typeface="Arial"/>
                <a:cs typeface="Arial"/>
                <a:sym typeface="Arial"/>
              </a:defRPr>
            </a:pPr>
            <a:r>
              <a:t>It is not unusual for an antigen to have between 10 </a:t>
            </a:r>
            <a:br/>
            <a:r>
              <a:t>and 100 different epitopes </a:t>
            </a:r>
          </a:p>
          <a:p>
            <a:pPr lvl="1" marL="836245" indent="-404446" defTabSz="1300480">
              <a:spcBef>
                <a:spcPts val="800"/>
              </a:spcBef>
              <a:buClr>
                <a:srgbClr val="9D002D"/>
              </a:buClr>
              <a:buSzPct val="100000"/>
              <a:buChar char="–"/>
              <a:defRPr>
                <a:latin typeface="Arial"/>
                <a:ea typeface="Arial"/>
                <a:cs typeface="Arial"/>
                <a:sym typeface="Arial"/>
              </a:defRPr>
            </a:pPr>
            <a:r>
              <a:t>For example, the flu virus has an epitope known as hemagglutinin, which is on the surface of the virus </a:t>
            </a:r>
          </a:p>
          <a:p>
            <a:pPr lvl="2" marL="1315507" indent="-413807" defTabSz="1300480">
              <a:spcBef>
                <a:spcPts val="800"/>
              </a:spcBef>
              <a:buClr>
                <a:srgbClr val="9D002D"/>
              </a:buClr>
              <a:buSzPct val="100000"/>
              <a:buChar char="–"/>
              <a:defRPr sz="3400">
                <a:latin typeface="Arial"/>
                <a:ea typeface="Arial"/>
                <a:cs typeface="Arial"/>
                <a:sym typeface="Arial"/>
              </a:defRPr>
            </a:pPr>
            <a:r>
              <a:t>B cells bind directly; T cells bind to processed epitopes</a:t>
            </a:r>
          </a:p>
        </p:txBody>
      </p:sp>
      <p:sp>
        <p:nvSpPr>
          <p:cNvPr id="650" name="Shape 65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2" name="image20.jpeg"/>
          <p:cNvPicPr>
            <a:picLocks noChangeAspect="1"/>
          </p:cNvPicPr>
          <p:nvPr/>
        </p:nvPicPr>
        <p:blipFill>
          <a:blip r:embed="rId3">
            <a:extLst/>
          </a:blip>
          <a:srcRect l="0" t="0" r="0" b="3498"/>
          <a:stretch>
            <a:fillRect/>
          </a:stretch>
        </p:blipFill>
        <p:spPr>
          <a:xfrm>
            <a:off x="1523999" y="1004711"/>
            <a:ext cx="9954545" cy="7473245"/>
          </a:xfrm>
          <a:prstGeom prst="rect">
            <a:avLst/>
          </a:prstGeom>
          <a:ln w="12700">
            <a:miter lim="400000"/>
          </a:ln>
        </p:spPr>
      </p:pic>
      <p:sp>
        <p:nvSpPr>
          <p:cNvPr id="653" name="Shape 653"/>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51.6</a:t>
            </a:r>
          </a:p>
        </p:txBody>
      </p:sp>
      <p:sp>
        <p:nvSpPr>
          <p:cNvPr id="654" name="Shape 654"/>
          <p:cNvSpPr/>
          <p:nvPr/>
        </p:nvSpPr>
        <p:spPr>
          <a:xfrm>
            <a:off x="8712764" y="2052318"/>
            <a:ext cx="2535040" cy="7012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400">
                <a:latin typeface="Arial"/>
                <a:ea typeface="Arial"/>
                <a:cs typeface="Arial"/>
                <a:sym typeface="Arial"/>
              </a:defRPr>
            </a:pPr>
            <a:r>
              <a:t>Antibody-binding</a:t>
            </a:r>
            <a:br/>
            <a:r>
              <a:t>sites (epitopes)</a:t>
            </a:r>
          </a:p>
        </p:txBody>
      </p:sp>
      <p:sp>
        <p:nvSpPr>
          <p:cNvPr id="655" name="Shape 655"/>
          <p:cNvSpPr/>
          <p:nvPr/>
        </p:nvSpPr>
        <p:spPr>
          <a:xfrm>
            <a:off x="8721794" y="3668888"/>
            <a:ext cx="2248397" cy="7012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400">
                <a:latin typeface="Arial"/>
                <a:ea typeface="Arial"/>
                <a:cs typeface="Arial"/>
                <a:sym typeface="Arial"/>
              </a:defRPr>
            </a:pPr>
            <a:r>
              <a:t>TCR-binding</a:t>
            </a:r>
            <a:br/>
            <a:r>
              <a:t>sites (epitopes)</a:t>
            </a:r>
          </a:p>
        </p:txBody>
      </p:sp>
      <p:sp>
        <p:nvSpPr>
          <p:cNvPr id="656" name="Shape 656"/>
          <p:cNvSpPr/>
          <p:nvPr/>
        </p:nvSpPr>
        <p:spPr>
          <a:xfrm>
            <a:off x="8721794" y="5703146"/>
            <a:ext cx="2095402" cy="10568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400">
                <a:latin typeface="Arial"/>
                <a:ea typeface="Arial"/>
                <a:cs typeface="Arial"/>
                <a:sym typeface="Arial"/>
              </a:defRPr>
            </a:pPr>
            <a:r>
              <a:t>Polypeptide</a:t>
            </a:r>
            <a:br/>
            <a:r>
              <a:t>chain of</a:t>
            </a:r>
            <a:br/>
            <a:r>
              <a:t>hemagglutinin</a:t>
            </a:r>
          </a:p>
        </p:txBody>
      </p:sp>
      <p:sp>
        <p:nvSpPr>
          <p:cNvPr id="657" name="Shape 657"/>
          <p:cNvSpPr/>
          <p:nvPr/>
        </p:nvSpPr>
        <p:spPr>
          <a:xfrm>
            <a:off x="2072639" y="1004710"/>
            <a:ext cx="2461667"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Black"/>
                <a:ea typeface="Arial Black"/>
                <a:cs typeface="Arial Black"/>
                <a:sym typeface="Arial Black"/>
              </a:defRPr>
            </a:lvl1pPr>
          </a:lstStyle>
          <a:p>
            <a:pPr/>
            <a:r>
              <a:t>Influenza virus</a:t>
            </a:r>
          </a:p>
        </p:txBody>
      </p:sp>
      <p:sp>
        <p:nvSpPr>
          <p:cNvPr id="658" name="Shape 658"/>
          <p:cNvSpPr/>
          <p:nvPr/>
        </p:nvSpPr>
        <p:spPr>
          <a:xfrm>
            <a:off x="5807003" y="995678"/>
            <a:ext cx="3736976"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Black"/>
                <a:ea typeface="Arial Black"/>
                <a:cs typeface="Arial Black"/>
                <a:sym typeface="Arial Black"/>
              </a:defRPr>
            </a:lvl1pPr>
          </a:lstStyle>
          <a:p>
            <a:pPr/>
            <a:r>
              <a:t>Hemagglutinin protein</a:t>
            </a:r>
          </a:p>
        </p:txBody>
      </p:sp>
      <p:sp>
        <p:nvSpPr>
          <p:cNvPr id="659" name="Shape 659"/>
          <p:cNvSpPr/>
          <p:nvPr/>
        </p:nvSpPr>
        <p:spPr>
          <a:xfrm>
            <a:off x="7116515" y="2214878"/>
            <a:ext cx="1131149" cy="13549"/>
          </a:xfrm>
          <a:prstGeom prst="line">
            <a:avLst/>
          </a:prstGeom>
          <a:ln w="25400">
            <a:solidFill>
              <a:srgbClr val="000000"/>
            </a:solidFill>
          </a:ln>
        </p:spPr>
        <p:txBody>
          <a:bodyPr lIns="45718" tIns="45718" rIns="45718" bIns="45718"/>
          <a:lstStyle/>
          <a:p>
            <a:pPr/>
          </a:p>
        </p:txBody>
      </p:sp>
      <p:sp>
        <p:nvSpPr>
          <p:cNvPr id="660" name="Shape 660"/>
          <p:cNvSpPr/>
          <p:nvPr/>
        </p:nvSpPr>
        <p:spPr>
          <a:xfrm>
            <a:off x="7055555" y="3840479"/>
            <a:ext cx="1232749" cy="2"/>
          </a:xfrm>
          <a:prstGeom prst="line">
            <a:avLst/>
          </a:prstGeom>
          <a:ln w="25400">
            <a:solidFill>
              <a:srgbClr val="000000"/>
            </a:solidFill>
          </a:ln>
        </p:spPr>
        <p:txBody>
          <a:bodyPr lIns="45718" tIns="45718" rIns="45718" bIns="45718"/>
          <a:lstStyle/>
          <a:p>
            <a:pPr/>
          </a:p>
        </p:txBody>
      </p:sp>
      <p:sp>
        <p:nvSpPr>
          <p:cNvPr id="661" name="Shape 661"/>
          <p:cNvSpPr/>
          <p:nvPr/>
        </p:nvSpPr>
        <p:spPr>
          <a:xfrm>
            <a:off x="7839003" y="5924408"/>
            <a:ext cx="422206" cy="2"/>
          </a:xfrm>
          <a:prstGeom prst="line">
            <a:avLst/>
          </a:prstGeom>
          <a:ln w="25400">
            <a:solidFill>
              <a:srgbClr val="000000"/>
            </a:solidFill>
          </a:ln>
        </p:spPr>
        <p:txBody>
          <a:bodyPr lIns="45718" tIns="45718" rIns="45718" bIns="45718"/>
          <a:lstStyle/>
          <a:p>
            <a:pPr/>
          </a:p>
        </p:txBody>
      </p:sp>
      <p:sp>
        <p:nvSpPr>
          <p:cNvPr id="662" name="Shape 662"/>
          <p:cNvSpPr/>
          <p:nvPr/>
        </p:nvSpPr>
        <p:spPr>
          <a:xfrm>
            <a:off x="8396675" y="2140373"/>
            <a:ext cx="228038" cy="228037"/>
          </a:xfrm>
          <a:prstGeom prst="rect">
            <a:avLst/>
          </a:prstGeom>
          <a:solidFill>
            <a:srgbClr val="00B7E5"/>
          </a:solidFill>
          <a:ln w="12700">
            <a:miter lim="400000"/>
          </a:ln>
        </p:spPr>
        <p:txBody>
          <a:bodyPr lIns="50800" tIns="50800" rIns="50800" bIns="50800" anchor="ctr"/>
          <a:lstStyle/>
          <a:p>
            <a:pPr algn="l" defTabSz="1300480">
              <a:defRPr sz="3400">
                <a:latin typeface="Arial"/>
                <a:ea typeface="Arial"/>
                <a:cs typeface="Arial"/>
                <a:sym typeface="Arial"/>
              </a:defRPr>
            </a:pPr>
          </a:p>
        </p:txBody>
      </p:sp>
      <p:sp>
        <p:nvSpPr>
          <p:cNvPr id="663" name="Shape 663"/>
          <p:cNvSpPr/>
          <p:nvPr/>
        </p:nvSpPr>
        <p:spPr>
          <a:xfrm>
            <a:off x="8392159" y="3747911"/>
            <a:ext cx="228038" cy="228037"/>
          </a:xfrm>
          <a:prstGeom prst="rect">
            <a:avLst/>
          </a:prstGeom>
          <a:solidFill>
            <a:srgbClr val="DB203F"/>
          </a:solidFill>
          <a:ln w="12700">
            <a:miter lim="400000"/>
          </a:ln>
        </p:spPr>
        <p:txBody>
          <a:bodyPr lIns="50800" tIns="50800" rIns="50800" bIns="50800" anchor="ctr"/>
          <a:lstStyle/>
          <a:p>
            <a:pPr algn="l" defTabSz="1300480">
              <a:defRPr sz="3400">
                <a:latin typeface="Arial"/>
                <a:ea typeface="Arial"/>
                <a:cs typeface="Arial"/>
                <a:sym typeface="Arial"/>
              </a:defRPr>
            </a:pPr>
          </a:p>
        </p:txBody>
      </p:sp>
      <p:sp>
        <p:nvSpPr>
          <p:cNvPr id="664" name="Shape 664"/>
          <p:cNvSpPr/>
          <p:nvPr/>
        </p:nvSpPr>
        <p:spPr>
          <a:xfrm>
            <a:off x="8383127" y="5816034"/>
            <a:ext cx="228038" cy="228038"/>
          </a:xfrm>
          <a:prstGeom prst="rect">
            <a:avLst/>
          </a:prstGeom>
          <a:solidFill>
            <a:srgbClr val="F5941F"/>
          </a:solidFill>
          <a:ln w="12700">
            <a:miter lim="400000"/>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Shape 668"/>
          <p:cNvSpPr/>
          <p:nvPr>
            <p:ph type="title" idx="4294967295"/>
          </p:nvPr>
        </p:nvSpPr>
        <p:spPr>
          <a:xfrm>
            <a:off x="79021" y="277706"/>
            <a:ext cx="12480998" cy="1169530"/>
          </a:xfrm>
          <a:prstGeom prst="rect">
            <a:avLst/>
          </a:prstGeom>
        </p:spPr>
        <p:txBody>
          <a:bodyPr lIns="0" tIns="0" rIns="0" bIns="0" anchor="t"/>
          <a:lstStyle>
            <a:lvl1pPr algn="l" defTabSz="1274469">
              <a:lnSpc>
                <a:spcPct val="90000"/>
              </a:lnSpc>
              <a:defRPr b="1" sz="4300">
                <a:solidFill>
                  <a:srgbClr val="9D002D"/>
                </a:solidFill>
                <a:latin typeface="Times New Roman"/>
                <a:ea typeface="Times New Roman"/>
                <a:cs typeface="Times New Roman"/>
                <a:sym typeface="Times New Roman"/>
              </a:defRPr>
            </a:lvl1pPr>
          </a:lstStyle>
          <a:p>
            <a:pPr/>
            <a:r>
              <a:t>The Molecular Basis of Antibody Specificity and Diversity</a:t>
            </a:r>
          </a:p>
        </p:txBody>
      </p:sp>
      <p:sp>
        <p:nvSpPr>
          <p:cNvPr id="669" name="Shape 669"/>
          <p:cNvSpPr/>
          <p:nvPr>
            <p:ph type="body" idx="4294967295"/>
          </p:nvPr>
        </p:nvSpPr>
        <p:spPr>
          <a:xfrm>
            <a:off x="205456" y="2162951"/>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Light chains and heavy chains on BCRs and antibodies from different B cells have</a:t>
            </a:r>
          </a:p>
          <a:p>
            <a:pPr lvl="1" marL="836245" indent="-404446" defTabSz="1300480">
              <a:spcBef>
                <a:spcPts val="800"/>
              </a:spcBef>
              <a:buClr>
                <a:srgbClr val="9D002D"/>
              </a:buClr>
              <a:buSzPct val="100000"/>
              <a:buChar char="–"/>
              <a:defRPr>
                <a:latin typeface="Arial"/>
                <a:ea typeface="Arial"/>
                <a:cs typeface="Arial"/>
                <a:sym typeface="Arial"/>
              </a:defRPr>
            </a:pPr>
            <a:r>
              <a:t>One segment in common, the </a:t>
            </a:r>
            <a:r>
              <a:rPr b="1"/>
              <a:t>constant (C) region</a:t>
            </a:r>
          </a:p>
          <a:p>
            <a:pPr lvl="1" marL="836245" indent="-404446" defTabSz="1300480">
              <a:spcBef>
                <a:spcPts val="800"/>
              </a:spcBef>
              <a:buClr>
                <a:srgbClr val="9D002D"/>
              </a:buClr>
              <a:buSzPct val="100000"/>
              <a:buChar char="–"/>
              <a:defRPr>
                <a:latin typeface="Arial"/>
                <a:ea typeface="Arial"/>
                <a:cs typeface="Arial"/>
                <a:sym typeface="Arial"/>
              </a:defRPr>
            </a:pPr>
            <a:r>
              <a:t>A segment that is unique to each B cell, the </a:t>
            </a:r>
            <a:r>
              <a:rPr b="1"/>
              <a:t>variable (V) region</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TCRs also have a variable region near the ends of both of their protein chains</a:t>
            </a:r>
          </a:p>
        </p:txBody>
      </p:sp>
      <p:sp>
        <p:nvSpPr>
          <p:cNvPr id="670" name="Shape 670"/>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2" name="Shape 672"/>
          <p:cNvSpPr/>
          <p:nvPr>
            <p:ph type="title" idx="4294967295"/>
          </p:nvPr>
        </p:nvSpPr>
        <p:spPr>
          <a:xfrm>
            <a:off x="79021" y="277706"/>
            <a:ext cx="12480998" cy="1169530"/>
          </a:xfrm>
          <a:prstGeom prst="rect">
            <a:avLst/>
          </a:prstGeom>
        </p:spPr>
        <p:txBody>
          <a:bodyPr lIns="0" tIns="0" rIns="0" bIns="0" anchor="t"/>
          <a:lstStyle>
            <a:lvl1pPr algn="l" defTabSz="1274469">
              <a:lnSpc>
                <a:spcPct val="90000"/>
              </a:lnSpc>
              <a:defRPr b="1" sz="4300">
                <a:solidFill>
                  <a:srgbClr val="9D002D"/>
                </a:solidFill>
                <a:latin typeface="Times New Roman"/>
                <a:ea typeface="Times New Roman"/>
                <a:cs typeface="Times New Roman"/>
                <a:sym typeface="Times New Roman"/>
              </a:defRPr>
            </a:lvl1pPr>
          </a:lstStyle>
          <a:p>
            <a:pPr/>
            <a:r>
              <a:t>The Molecular Basis of Antibody Specificity and Diversity</a:t>
            </a:r>
          </a:p>
        </p:txBody>
      </p:sp>
      <p:sp>
        <p:nvSpPr>
          <p:cNvPr id="673" name="Shape 673"/>
          <p:cNvSpPr/>
          <p:nvPr>
            <p:ph type="body" idx="4294967295"/>
          </p:nvPr>
        </p:nvSpPr>
        <p:spPr>
          <a:xfrm>
            <a:off x="205456" y="2162951"/>
            <a:ext cx="12282315"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unique, highly variable amino acid sequences in the V regions of every BCR and TCR allow each of them to bind to a unique epitope</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Note: The number of BCR, TCR, and antibodies is limitless due to genetic recombination and variation of the amino acid sequence in the </a:t>
            </a:r>
            <a:r>
              <a:rPr i="1"/>
              <a:t>V</a:t>
            </a:r>
            <a:r>
              <a:t> region genes</a:t>
            </a:r>
          </a:p>
        </p:txBody>
      </p:sp>
      <p:sp>
        <p:nvSpPr>
          <p:cNvPr id="674" name="Shape 674"/>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6" name="image21.jpeg"/>
          <p:cNvPicPr>
            <a:picLocks noChangeAspect="1"/>
          </p:cNvPicPr>
          <p:nvPr/>
        </p:nvPicPr>
        <p:blipFill>
          <a:blip r:embed="rId3">
            <a:extLst/>
          </a:blip>
          <a:srcRect l="0" t="0" r="0" b="4237"/>
          <a:stretch>
            <a:fillRect/>
          </a:stretch>
        </p:blipFill>
        <p:spPr>
          <a:xfrm>
            <a:off x="2113278" y="2106505"/>
            <a:ext cx="8775985" cy="5305780"/>
          </a:xfrm>
          <a:prstGeom prst="rect">
            <a:avLst/>
          </a:prstGeom>
          <a:ln w="12700">
            <a:miter lim="400000"/>
          </a:ln>
        </p:spPr>
      </p:pic>
      <p:sp>
        <p:nvSpPr>
          <p:cNvPr id="677" name="Shape 677"/>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51.7</a:t>
            </a:r>
          </a:p>
        </p:txBody>
      </p:sp>
      <p:sp>
        <p:nvSpPr>
          <p:cNvPr id="678" name="Shape 678"/>
          <p:cNvSpPr/>
          <p:nvPr/>
        </p:nvSpPr>
        <p:spPr>
          <a:xfrm>
            <a:off x="6147928" y="3716301"/>
            <a:ext cx="773002" cy="651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Light </a:t>
            </a:r>
            <a:br/>
            <a:r>
              <a:t>chain</a:t>
            </a:r>
          </a:p>
        </p:txBody>
      </p:sp>
      <p:sp>
        <p:nvSpPr>
          <p:cNvPr id="679" name="Shape 679"/>
          <p:cNvSpPr/>
          <p:nvPr/>
        </p:nvSpPr>
        <p:spPr>
          <a:xfrm>
            <a:off x="2492586" y="3700496"/>
            <a:ext cx="773001" cy="651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Light </a:t>
            </a:r>
            <a:br/>
            <a:r>
              <a:t>chain</a:t>
            </a:r>
          </a:p>
        </p:txBody>
      </p:sp>
      <p:sp>
        <p:nvSpPr>
          <p:cNvPr id="680" name="Shape 680"/>
          <p:cNvSpPr/>
          <p:nvPr/>
        </p:nvSpPr>
        <p:spPr>
          <a:xfrm>
            <a:off x="4246879" y="2111021"/>
            <a:ext cx="897831" cy="651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Heavy</a:t>
            </a:r>
            <a:br/>
            <a:r>
              <a:t>chains</a:t>
            </a:r>
          </a:p>
        </p:txBody>
      </p:sp>
      <p:sp>
        <p:nvSpPr>
          <p:cNvPr id="681" name="Shape 681"/>
          <p:cNvSpPr/>
          <p:nvPr/>
        </p:nvSpPr>
        <p:spPr>
          <a:xfrm>
            <a:off x="3671146" y="6696567"/>
            <a:ext cx="1969183"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B-cell receptor</a:t>
            </a:r>
          </a:p>
        </p:txBody>
      </p:sp>
      <p:sp>
        <p:nvSpPr>
          <p:cNvPr id="682" name="Shape 682"/>
          <p:cNvSpPr/>
          <p:nvPr/>
        </p:nvSpPr>
        <p:spPr>
          <a:xfrm>
            <a:off x="7665155" y="6723661"/>
            <a:ext cx="1922662"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T-cell receptor</a:t>
            </a:r>
          </a:p>
        </p:txBody>
      </p:sp>
      <p:sp>
        <p:nvSpPr>
          <p:cNvPr id="683" name="Shape 683"/>
          <p:cNvSpPr/>
          <p:nvPr/>
        </p:nvSpPr>
        <p:spPr>
          <a:xfrm>
            <a:off x="8437315" y="2160692"/>
            <a:ext cx="2171229"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Variable regions</a:t>
            </a:r>
          </a:p>
        </p:txBody>
      </p:sp>
      <p:sp>
        <p:nvSpPr>
          <p:cNvPr id="684" name="Shape 684"/>
          <p:cNvSpPr/>
          <p:nvPr/>
        </p:nvSpPr>
        <p:spPr>
          <a:xfrm>
            <a:off x="8435057" y="2546773"/>
            <a:ext cx="2310112"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Constant regions</a:t>
            </a:r>
          </a:p>
        </p:txBody>
      </p:sp>
      <p:sp>
        <p:nvSpPr>
          <p:cNvPr id="685" name="Shape 685"/>
          <p:cNvSpPr/>
          <p:nvPr/>
        </p:nvSpPr>
        <p:spPr>
          <a:xfrm>
            <a:off x="6874933" y="4587804"/>
            <a:ext cx="988554" cy="3453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Symbol"/>
                <a:ea typeface="Symbol"/>
                <a:cs typeface="Symbol"/>
                <a:sym typeface="Symbol"/>
              </a:defRPr>
            </a:pPr>
            <a:r>
              <a:t>α </a:t>
            </a:r>
            <a:r>
              <a:rPr b="1">
                <a:latin typeface="Arial"/>
                <a:ea typeface="Arial"/>
                <a:cs typeface="Arial"/>
                <a:sym typeface="Arial"/>
              </a:rPr>
              <a:t>chain</a:t>
            </a:r>
          </a:p>
        </p:txBody>
      </p:sp>
      <p:sp>
        <p:nvSpPr>
          <p:cNvPr id="686" name="Shape 686"/>
          <p:cNvSpPr/>
          <p:nvPr/>
        </p:nvSpPr>
        <p:spPr>
          <a:xfrm>
            <a:off x="9423964" y="4596834"/>
            <a:ext cx="965635" cy="34534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Symbol"/>
                <a:ea typeface="Symbol"/>
                <a:cs typeface="Symbol"/>
                <a:sym typeface="Symbol"/>
              </a:defRPr>
            </a:pPr>
            <a:r>
              <a:t>β </a:t>
            </a:r>
            <a:r>
              <a:rPr b="1">
                <a:latin typeface="Arial"/>
                <a:ea typeface="Arial"/>
                <a:cs typeface="Arial"/>
                <a:sym typeface="Arial"/>
              </a:rPr>
              <a:t>chain</a:t>
            </a:r>
          </a:p>
        </p:txBody>
      </p:sp>
      <p:sp>
        <p:nvSpPr>
          <p:cNvPr id="687" name="Shape 687"/>
          <p:cNvSpPr/>
          <p:nvPr/>
        </p:nvSpPr>
        <p:spPr>
          <a:xfrm>
            <a:off x="3233136" y="3883376"/>
            <a:ext cx="476393" cy="2"/>
          </a:xfrm>
          <a:prstGeom prst="line">
            <a:avLst/>
          </a:prstGeom>
          <a:ln w="25400">
            <a:solidFill>
              <a:srgbClr val="808080"/>
            </a:solidFill>
          </a:ln>
        </p:spPr>
        <p:txBody>
          <a:bodyPr lIns="45718" tIns="45718" rIns="45718" bIns="45718"/>
          <a:lstStyle/>
          <a:p>
            <a:pPr/>
          </a:p>
        </p:txBody>
      </p:sp>
      <p:sp>
        <p:nvSpPr>
          <p:cNvPr id="688" name="Shape 688"/>
          <p:cNvSpPr/>
          <p:nvPr/>
        </p:nvSpPr>
        <p:spPr>
          <a:xfrm flipV="1">
            <a:off x="4070772" y="2799644"/>
            <a:ext cx="607344" cy="480909"/>
          </a:xfrm>
          <a:prstGeom prst="line">
            <a:avLst/>
          </a:prstGeom>
          <a:ln w="25400">
            <a:solidFill>
              <a:srgbClr val="808080"/>
            </a:solidFill>
          </a:ln>
        </p:spPr>
        <p:txBody>
          <a:bodyPr lIns="45718" tIns="45718" rIns="45718" bIns="45718"/>
          <a:lstStyle/>
          <a:p>
            <a:pPr/>
          </a:p>
        </p:txBody>
      </p:sp>
      <p:sp>
        <p:nvSpPr>
          <p:cNvPr id="689" name="Shape 689"/>
          <p:cNvSpPr/>
          <p:nvPr/>
        </p:nvSpPr>
        <p:spPr>
          <a:xfrm>
            <a:off x="4678114" y="2806417"/>
            <a:ext cx="625406" cy="469620"/>
          </a:xfrm>
          <a:prstGeom prst="line">
            <a:avLst/>
          </a:prstGeom>
          <a:ln w="25400">
            <a:solidFill>
              <a:srgbClr val="808080"/>
            </a:solidFill>
          </a:ln>
        </p:spPr>
        <p:txBody>
          <a:bodyPr lIns="45718" tIns="45718" rIns="45718" bIns="45718"/>
          <a:lstStyle/>
          <a:p>
            <a:pPr/>
          </a:p>
        </p:txBody>
      </p:sp>
      <p:sp>
        <p:nvSpPr>
          <p:cNvPr id="690" name="Shape 690"/>
          <p:cNvSpPr/>
          <p:nvPr/>
        </p:nvSpPr>
        <p:spPr>
          <a:xfrm flipV="1">
            <a:off x="5642185" y="3876604"/>
            <a:ext cx="415433" cy="6775"/>
          </a:xfrm>
          <a:prstGeom prst="line">
            <a:avLst/>
          </a:prstGeom>
          <a:ln w="25400">
            <a:solidFill>
              <a:srgbClr val="808080"/>
            </a:solidFill>
          </a:ln>
        </p:spPr>
        <p:txBody>
          <a:bodyPr lIns="45718" tIns="45718" rIns="45718" bIns="45718"/>
          <a:lstStyle/>
          <a:p>
            <a:pPr/>
          </a:p>
        </p:txBody>
      </p:sp>
      <p:sp>
        <p:nvSpPr>
          <p:cNvPr id="691" name="Shape 691"/>
          <p:cNvSpPr/>
          <p:nvPr/>
        </p:nvSpPr>
        <p:spPr>
          <a:xfrm>
            <a:off x="7940603" y="3973688"/>
            <a:ext cx="216749" cy="1584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692" name="Shape 692"/>
          <p:cNvSpPr/>
          <p:nvPr/>
        </p:nvSpPr>
        <p:spPr>
          <a:xfrm flipH="1">
            <a:off x="9171092" y="3987234"/>
            <a:ext cx="216749" cy="1584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pic>
        <p:nvPicPr>
          <p:cNvPr id="693" name="image22.jpeg"/>
          <p:cNvPicPr>
            <a:picLocks noChangeAspect="1"/>
          </p:cNvPicPr>
          <p:nvPr/>
        </p:nvPicPr>
        <p:blipFill>
          <a:blip r:embed="rId4">
            <a:extLst/>
          </a:blip>
          <a:srcRect l="66040" t="1385" r="28685" b="93765"/>
          <a:stretch>
            <a:fillRect/>
          </a:stretch>
        </p:blipFill>
        <p:spPr>
          <a:xfrm>
            <a:off x="7908994" y="2203591"/>
            <a:ext cx="462847" cy="268677"/>
          </a:xfrm>
          <a:prstGeom prst="rect">
            <a:avLst/>
          </a:prstGeom>
          <a:ln w="12700">
            <a:miter lim="400000"/>
          </a:ln>
        </p:spPr>
      </p:pic>
      <p:pic>
        <p:nvPicPr>
          <p:cNvPr id="694" name="image22.jpeg"/>
          <p:cNvPicPr>
            <a:picLocks noChangeAspect="1"/>
          </p:cNvPicPr>
          <p:nvPr/>
        </p:nvPicPr>
        <p:blipFill>
          <a:blip r:embed="rId4">
            <a:extLst/>
          </a:blip>
          <a:srcRect l="66040" t="8354" r="28685" b="87245"/>
          <a:stretch>
            <a:fillRect/>
          </a:stretch>
        </p:blipFill>
        <p:spPr>
          <a:xfrm>
            <a:off x="7908994" y="2589670"/>
            <a:ext cx="462847" cy="243843"/>
          </a:xfrm>
          <a:prstGeom prst="rect">
            <a:avLst/>
          </a:prstGeom>
          <a:ln w="12700">
            <a:miter lim="400000"/>
          </a:ln>
        </p:spPr>
      </p:pic>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98" name="Shape 698"/>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Gene Recombination</a:t>
            </a:r>
          </a:p>
        </p:txBody>
      </p:sp>
      <p:sp>
        <p:nvSpPr>
          <p:cNvPr id="699" name="Shape 699"/>
          <p:cNvSpPr/>
          <p:nvPr>
            <p:ph type="body" idx="4294967295"/>
          </p:nvPr>
        </p:nvSpPr>
        <p:spPr>
          <a:xfrm>
            <a:off x="196425" y="1815252"/>
            <a:ext cx="12505833" cy="7667416"/>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W. J. Dryer and J. Claude Bennett hypothesized that during lymphocyte maturation, a variable-region gene segment is cut and combined with a constant-region gene segment, and that this is done differently in each lymphocyte, resulting in each lymphocyte having a unique “</a:t>
            </a:r>
            <a:r>
              <a:rPr i="1"/>
              <a:t>V </a:t>
            </a:r>
            <a:r>
              <a:rPr>
                <a:latin typeface="Symbol"/>
                <a:ea typeface="Symbol"/>
                <a:cs typeface="Symbol"/>
                <a:sym typeface="Symbol"/>
              </a:rPr>
              <a:t>+</a:t>
            </a:r>
            <a:r>
              <a:t> </a:t>
            </a:r>
            <a:r>
              <a:rPr i="1"/>
              <a:t>C</a:t>
            </a:r>
            <a:r>
              <a:t> gene”</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Nobumichi Hozumi and Susumu Tonegawa showed that the amount of DNA in the </a:t>
            </a:r>
            <a:r>
              <a:rPr i="1"/>
              <a:t>V </a:t>
            </a:r>
            <a:r>
              <a:rPr>
                <a:latin typeface="Symbol"/>
                <a:ea typeface="Symbol"/>
                <a:cs typeface="Symbol"/>
                <a:sym typeface="Symbol"/>
              </a:rPr>
              <a:t>+</a:t>
            </a:r>
            <a:r>
              <a:t> </a:t>
            </a:r>
            <a:r>
              <a:rPr i="1"/>
              <a:t>C </a:t>
            </a:r>
            <a:r>
              <a:t>region of mature lymphocytes is shorter than it is in immature lymphocytes, as predicted by the gene-recombination hypothesis</a:t>
            </a:r>
          </a:p>
        </p:txBody>
      </p:sp>
      <p:sp>
        <p:nvSpPr>
          <p:cNvPr id="700" name="Shape 70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02" name="Shape 702"/>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Gene Recombination</a:t>
            </a:r>
          </a:p>
        </p:txBody>
      </p:sp>
      <p:sp>
        <p:nvSpPr>
          <p:cNvPr id="703" name="Shape 703"/>
          <p:cNvSpPr/>
          <p:nvPr>
            <p:ph type="body" idx="4294967295"/>
          </p:nvPr>
        </p:nvSpPr>
        <p:spPr>
          <a:xfrm>
            <a:off x="196425" y="1815251"/>
            <a:ext cx="12374883" cy="7712573"/>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genes for light chains have </a:t>
            </a:r>
          </a:p>
          <a:p>
            <a:pPr lvl="1" marL="836245" indent="-404446" defTabSz="1300480">
              <a:spcBef>
                <a:spcPts val="800"/>
              </a:spcBef>
              <a:buClr>
                <a:srgbClr val="9D002D"/>
              </a:buClr>
              <a:buSzPct val="100000"/>
              <a:buChar char="–"/>
              <a:defRPr>
                <a:latin typeface="Arial"/>
                <a:ea typeface="Arial"/>
                <a:cs typeface="Arial"/>
                <a:sym typeface="Arial"/>
              </a:defRPr>
            </a:pPr>
            <a:r>
              <a:t>Dozens of different </a:t>
            </a:r>
            <a:r>
              <a:rPr i="1"/>
              <a:t>V</a:t>
            </a:r>
            <a:r>
              <a:t> segments</a:t>
            </a:r>
          </a:p>
          <a:p>
            <a:pPr lvl="1" marL="836245" indent="-404446" defTabSz="1300480">
              <a:spcBef>
                <a:spcPts val="800"/>
              </a:spcBef>
              <a:buClr>
                <a:srgbClr val="9D002D"/>
              </a:buClr>
              <a:buSzPct val="100000"/>
              <a:buChar char="–"/>
              <a:defRPr>
                <a:latin typeface="Arial"/>
                <a:ea typeface="Arial"/>
                <a:cs typeface="Arial"/>
                <a:sym typeface="Arial"/>
              </a:defRPr>
            </a:pPr>
            <a:r>
              <a:t>Several different joining (</a:t>
            </a:r>
            <a:r>
              <a:rPr i="1"/>
              <a:t>J</a:t>
            </a:r>
            <a:r>
              <a:t>) segments</a:t>
            </a:r>
          </a:p>
          <a:p>
            <a:pPr lvl="1" marL="836245" indent="-404446" defTabSz="1300480">
              <a:spcBef>
                <a:spcPts val="800"/>
              </a:spcBef>
              <a:buClr>
                <a:srgbClr val="9D002D"/>
              </a:buClr>
              <a:buSzPct val="100000"/>
              <a:buChar char="–"/>
              <a:defRPr>
                <a:latin typeface="Arial"/>
                <a:ea typeface="Arial"/>
                <a:cs typeface="Arial"/>
                <a:sym typeface="Arial"/>
              </a:defRPr>
            </a:pPr>
            <a:r>
              <a:t>A single constant (</a:t>
            </a:r>
            <a:r>
              <a:rPr i="1"/>
              <a:t>C</a:t>
            </a:r>
            <a:r>
              <a:t>) segment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heavy-chain gene also has diversity (</a:t>
            </a:r>
            <a:r>
              <a:rPr i="1"/>
              <a:t>D</a:t>
            </a:r>
            <a:r>
              <a:t>) segments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genes that encode the α and β chains of the TCR have a similar arrangement of distinct segments, each with multiple versions</a:t>
            </a:r>
          </a:p>
        </p:txBody>
      </p:sp>
      <p:sp>
        <p:nvSpPr>
          <p:cNvPr id="704" name="Shape 70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prstGeom prst="rect">
            <a:avLst/>
          </a:prstGeom>
        </p:spPr>
        <p:txBody>
          <a:bodyPr/>
          <a:lstStyle/>
          <a:p>
            <a:pPr/>
            <a:r>
              <a:t>Immune System</a:t>
            </a:r>
          </a:p>
        </p:txBody>
      </p:sp>
      <p:sp>
        <p:nvSpPr>
          <p:cNvPr id="214" name="Shape 214"/>
          <p:cNvSpPr/>
          <p:nvPr>
            <p:ph type="body" idx="1"/>
          </p:nvPr>
        </p:nvSpPr>
        <p:spPr>
          <a:prstGeom prst="rect">
            <a:avLst/>
          </a:prstGeom>
        </p:spPr>
        <p:txBody>
          <a:bodyPr/>
          <a:lstStyle/>
          <a:p>
            <a:pPr/>
            <a:r>
              <a:t>Defense against </a:t>
            </a:r>
            <a:r>
              <a:rPr i="1">
                <a:latin typeface="Gill Sans SemiBold"/>
                <a:ea typeface="Gill Sans SemiBold"/>
                <a:cs typeface="Gill Sans SemiBold"/>
                <a:sym typeface="Gill Sans SemiBold"/>
              </a:rPr>
              <a:t>pathogens</a:t>
            </a:r>
            <a:endParaRPr i="1">
              <a:latin typeface="Gill Sans SemiBold"/>
              <a:ea typeface="Gill Sans SemiBold"/>
              <a:cs typeface="Gill Sans SemiBold"/>
              <a:sym typeface="Gill Sans SemiBold"/>
            </a:endParaRPr>
          </a:p>
          <a:p>
            <a:pPr/>
            <a:r>
              <a:t>Removal of “worn-out” cells and tissue debris (</a:t>
            </a:r>
            <a:r>
              <a:rPr>
                <a:latin typeface="Gill Sans SemiBold"/>
                <a:ea typeface="Gill Sans SemiBold"/>
                <a:cs typeface="Gill Sans SemiBold"/>
                <a:sym typeface="Gill Sans SemiBold"/>
              </a:rPr>
              <a:t>wound healing</a:t>
            </a:r>
            <a:r>
              <a:t> and tissue repair)</a:t>
            </a:r>
          </a:p>
          <a:p>
            <a:pPr/>
            <a:r>
              <a:t>ID and destruction of </a:t>
            </a:r>
            <a:r>
              <a:rPr>
                <a:latin typeface="Gill Sans SemiBold"/>
                <a:ea typeface="Gill Sans SemiBold"/>
                <a:cs typeface="Gill Sans SemiBold"/>
                <a:sym typeface="Gill Sans SemiBold"/>
              </a:rPr>
              <a:t>abnormal cells</a:t>
            </a:r>
            <a:r>
              <a:t> that originate in the body.</a:t>
            </a:r>
          </a:p>
        </p:txBody>
      </p:sp>
      <p:sp>
        <p:nvSpPr>
          <p:cNvPr id="215" name="Shape 215"/>
          <p:cNvSpPr/>
          <p:nvPr>
            <p:ph type="sldNum" sz="quarter" idx="4294967295"/>
          </p:nvPr>
        </p:nvSpPr>
        <p:spPr>
          <a:xfrm>
            <a:off x="12376149" y="9156700"/>
            <a:ext cx="228601" cy="368300"/>
          </a:xfrm>
          <a:prstGeom prst="rect">
            <a:avLst/>
          </a:prstGeom>
          <a:extLst>
            <a:ext uri="{C572A759-6A51-4108-AA02-DFA0A04FC94B}">
              <ma14:wrappingTextBoxFlag xmlns:ma14="http://schemas.microsoft.com/office/mac/drawingml/2011/main" val="1"/>
            </a:ext>
          </a:extLst>
        </p:spPr>
        <p:txBody>
          <a:bodyPr/>
          <a:lstStyle>
            <a:lvl1pPr>
              <a:defRPr>
                <a:latin typeface="Gill Sans"/>
                <a:ea typeface="Gill Sans"/>
                <a:cs typeface="Gill Sans"/>
                <a:sym typeface="Gill Sans"/>
              </a:defRPr>
            </a:lvl1pPr>
          </a:lstStyle>
          <a:p>
            <a:pPr/>
            <a:fld id="{86CB4B4D-7CA3-9044-876B-883B54F8677D}" type="slidenum"/>
          </a:p>
        </p:txBody>
      </p:sp>
      <p:sp>
        <p:nvSpPr>
          <p:cNvPr id="216" name="Shape 216"/>
          <p:cNvSpPr/>
          <p:nvPr/>
        </p:nvSpPr>
        <p:spPr>
          <a:xfrm>
            <a:off x="419100" y="3797300"/>
            <a:ext cx="12547600" cy="1905000"/>
          </a:xfrm>
          <a:prstGeom prst="ellipse">
            <a:avLst/>
          </a:prstGeom>
          <a:ln w="25400">
            <a:solidFill>
              <a:srgbClr val="FF2F92"/>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Shape 706"/>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Discovery of Gene Recombination</a:t>
            </a:r>
          </a:p>
        </p:txBody>
      </p:sp>
      <p:sp>
        <p:nvSpPr>
          <p:cNvPr id="707" name="Shape 707"/>
          <p:cNvSpPr/>
          <p:nvPr>
            <p:ph type="body" idx="4294967295"/>
          </p:nvPr>
        </p:nvSpPr>
        <p:spPr>
          <a:xfrm>
            <a:off x="196426" y="1815251"/>
            <a:ext cx="12469708" cy="7378422"/>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Due to gene recombination, each BCR, antibody, and TCR has a unique amino acid sequence—enabling it to bind a unique epitope on an antigen </a:t>
            </a:r>
          </a:p>
          <a:p>
            <a:pPr marL="379184" indent="-379184" defTabSz="1300480">
              <a:spcBef>
                <a:spcPts val="900"/>
              </a:spcBef>
              <a:buClr>
                <a:srgbClr val="9D002D"/>
              </a:buClr>
              <a:buSzPct val="100000"/>
              <a:buFont typeface="Wingdings"/>
              <a:buChar char="▪"/>
              <a:defRPr b="1" sz="3800">
                <a:latin typeface="Arial"/>
                <a:ea typeface="Arial"/>
                <a:cs typeface="Arial"/>
                <a:sym typeface="Arial"/>
              </a:defRPr>
            </a:pPr>
            <a:r>
              <a:t>Gene recombination is the molecular mechanism responsible for the adaptive immune system’s specificity and diversity</a:t>
            </a:r>
          </a:p>
        </p:txBody>
      </p:sp>
      <p:sp>
        <p:nvSpPr>
          <p:cNvPr id="708" name="Shape 70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10" name="image23.jpeg"/>
          <p:cNvPicPr>
            <a:picLocks noChangeAspect="1"/>
          </p:cNvPicPr>
          <p:nvPr/>
        </p:nvPicPr>
        <p:blipFill>
          <a:blip r:embed="rId3">
            <a:extLst/>
          </a:blip>
          <a:srcRect l="0" t="0" r="0" b="3739"/>
          <a:stretch>
            <a:fillRect/>
          </a:stretch>
        </p:blipFill>
        <p:spPr>
          <a:xfrm>
            <a:off x="422203" y="1736230"/>
            <a:ext cx="12158136" cy="6044074"/>
          </a:xfrm>
          <a:prstGeom prst="rect">
            <a:avLst/>
          </a:prstGeom>
          <a:ln w="12700">
            <a:miter lim="400000"/>
          </a:ln>
        </p:spPr>
      </p:pic>
      <p:sp>
        <p:nvSpPr>
          <p:cNvPr id="711" name="Shape 711"/>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51.8</a:t>
            </a:r>
          </a:p>
        </p:txBody>
      </p:sp>
      <p:sp>
        <p:nvSpPr>
          <p:cNvPr id="712" name="Shape 712"/>
          <p:cNvSpPr/>
          <p:nvPr/>
        </p:nvSpPr>
        <p:spPr>
          <a:xfrm>
            <a:off x="4951305" y="6179537"/>
            <a:ext cx="96091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 chain</a:t>
            </a:r>
          </a:p>
        </p:txBody>
      </p:sp>
      <p:sp>
        <p:nvSpPr>
          <p:cNvPr id="713" name="Shape 713"/>
          <p:cNvSpPr/>
          <p:nvPr/>
        </p:nvSpPr>
        <p:spPr>
          <a:xfrm>
            <a:off x="5721208" y="7143608"/>
            <a:ext cx="63534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808080"/>
                </a:solidFill>
                <a:latin typeface="Arial"/>
                <a:ea typeface="Arial"/>
                <a:cs typeface="Arial"/>
                <a:sym typeface="Arial"/>
              </a:defRPr>
            </a:lvl1pPr>
          </a:lstStyle>
          <a:p>
            <a:pPr/>
            <a:r>
              <a:t>B cell 1</a:t>
            </a:r>
          </a:p>
        </p:txBody>
      </p:sp>
      <p:sp>
        <p:nvSpPr>
          <p:cNvPr id="714" name="Shape 714"/>
          <p:cNvSpPr/>
          <p:nvPr/>
        </p:nvSpPr>
        <p:spPr>
          <a:xfrm>
            <a:off x="2194559" y="4623928"/>
            <a:ext cx="1564023"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Processed mRNA:</a:t>
            </a:r>
          </a:p>
        </p:txBody>
      </p:sp>
      <p:sp>
        <p:nvSpPr>
          <p:cNvPr id="715" name="Shape 715"/>
          <p:cNvSpPr/>
          <p:nvPr/>
        </p:nvSpPr>
        <p:spPr>
          <a:xfrm>
            <a:off x="4377830" y="4422985"/>
            <a:ext cx="263138"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V</a:t>
            </a:r>
            <a:r>
              <a:rPr baseline="-20927" i="0"/>
              <a:t>12</a:t>
            </a:r>
          </a:p>
        </p:txBody>
      </p:sp>
      <p:sp>
        <p:nvSpPr>
          <p:cNvPr id="716" name="Shape 716"/>
          <p:cNvSpPr/>
          <p:nvPr/>
        </p:nvSpPr>
        <p:spPr>
          <a:xfrm>
            <a:off x="5199662" y="4571999"/>
            <a:ext cx="177507"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J</a:t>
            </a:r>
            <a:r>
              <a:rPr baseline="-20927" i="0"/>
              <a:t>3</a:t>
            </a:r>
          </a:p>
        </p:txBody>
      </p:sp>
      <p:sp>
        <p:nvSpPr>
          <p:cNvPr id="717" name="Shape 717"/>
          <p:cNvSpPr/>
          <p:nvPr/>
        </p:nvSpPr>
        <p:spPr>
          <a:xfrm>
            <a:off x="6421120" y="4470399"/>
            <a:ext cx="141102"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i="1" sz="1400">
                <a:latin typeface="Arial"/>
                <a:ea typeface="Arial"/>
                <a:cs typeface="Arial"/>
                <a:sym typeface="Arial"/>
              </a:defRPr>
            </a:lvl1pPr>
          </a:lstStyle>
          <a:p>
            <a:pPr/>
            <a:r>
              <a:t>C</a:t>
            </a:r>
          </a:p>
        </p:txBody>
      </p:sp>
      <p:sp>
        <p:nvSpPr>
          <p:cNvPr id="718" name="Shape 718"/>
          <p:cNvSpPr/>
          <p:nvPr/>
        </p:nvSpPr>
        <p:spPr>
          <a:xfrm>
            <a:off x="6215662" y="3348283"/>
            <a:ext cx="141102"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i="1" sz="1400">
                <a:latin typeface="Arial"/>
                <a:ea typeface="Arial"/>
                <a:cs typeface="Arial"/>
                <a:sym typeface="Arial"/>
              </a:defRPr>
            </a:lvl1pPr>
          </a:lstStyle>
          <a:p>
            <a:pPr/>
            <a:r>
              <a:t>C</a:t>
            </a:r>
          </a:p>
        </p:txBody>
      </p:sp>
      <p:sp>
        <p:nvSpPr>
          <p:cNvPr id="719" name="Shape 719"/>
          <p:cNvSpPr/>
          <p:nvPr/>
        </p:nvSpPr>
        <p:spPr>
          <a:xfrm>
            <a:off x="7421315" y="2415821"/>
            <a:ext cx="141102"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i="1" sz="1400">
                <a:latin typeface="Arial"/>
                <a:ea typeface="Arial"/>
                <a:cs typeface="Arial"/>
                <a:sym typeface="Arial"/>
              </a:defRPr>
            </a:lvl1pPr>
          </a:lstStyle>
          <a:p>
            <a:pPr/>
            <a:r>
              <a:t>C</a:t>
            </a:r>
          </a:p>
        </p:txBody>
      </p:sp>
      <p:sp>
        <p:nvSpPr>
          <p:cNvPr id="720" name="Shape 720"/>
          <p:cNvSpPr/>
          <p:nvPr/>
        </p:nvSpPr>
        <p:spPr>
          <a:xfrm>
            <a:off x="5931182" y="2400017"/>
            <a:ext cx="177507" cy="2239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J</a:t>
            </a:r>
            <a:r>
              <a:rPr baseline="-20927" i="0"/>
              <a:t>5</a:t>
            </a:r>
          </a:p>
        </p:txBody>
      </p:sp>
      <p:sp>
        <p:nvSpPr>
          <p:cNvPr id="721" name="Shape 721"/>
          <p:cNvSpPr/>
          <p:nvPr/>
        </p:nvSpPr>
        <p:spPr>
          <a:xfrm>
            <a:off x="4411696" y="3325705"/>
            <a:ext cx="177508"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J</a:t>
            </a:r>
            <a:r>
              <a:rPr baseline="-20927" i="0"/>
              <a:t>3</a:t>
            </a:r>
          </a:p>
        </p:txBody>
      </p:sp>
      <p:sp>
        <p:nvSpPr>
          <p:cNvPr id="722" name="Shape 722"/>
          <p:cNvSpPr/>
          <p:nvPr/>
        </p:nvSpPr>
        <p:spPr>
          <a:xfrm>
            <a:off x="3587608" y="3334737"/>
            <a:ext cx="263137" cy="2239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V</a:t>
            </a:r>
            <a:r>
              <a:rPr baseline="-20927" i="0"/>
              <a:t>12</a:t>
            </a:r>
          </a:p>
        </p:txBody>
      </p:sp>
      <p:sp>
        <p:nvSpPr>
          <p:cNvPr id="723" name="Shape 723"/>
          <p:cNvSpPr/>
          <p:nvPr/>
        </p:nvSpPr>
        <p:spPr>
          <a:xfrm>
            <a:off x="2282613" y="2413563"/>
            <a:ext cx="842839" cy="223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V</a:t>
            </a:r>
            <a:r>
              <a:rPr baseline="-20927" i="0"/>
              <a:t>1 </a:t>
            </a:r>
            <a:r>
              <a:t>V</a:t>
            </a:r>
            <a:r>
              <a:rPr baseline="-20927" i="0"/>
              <a:t>2 </a:t>
            </a:r>
            <a:r>
              <a:t>V</a:t>
            </a:r>
            <a:r>
              <a:rPr baseline="-20927" i="0"/>
              <a:t>3 </a:t>
            </a:r>
            <a:r>
              <a:t>…</a:t>
            </a:r>
          </a:p>
        </p:txBody>
      </p:sp>
      <p:sp>
        <p:nvSpPr>
          <p:cNvPr id="724" name="Shape 724"/>
          <p:cNvSpPr/>
          <p:nvPr/>
        </p:nvSpPr>
        <p:spPr>
          <a:xfrm>
            <a:off x="3596638" y="2404533"/>
            <a:ext cx="263138" cy="2239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V</a:t>
            </a:r>
            <a:r>
              <a:rPr baseline="-20927" i="0"/>
              <a:t>40</a:t>
            </a:r>
          </a:p>
        </p:txBody>
      </p:sp>
      <p:sp>
        <p:nvSpPr>
          <p:cNvPr id="725" name="Shape 725"/>
          <p:cNvSpPr/>
          <p:nvPr/>
        </p:nvSpPr>
        <p:spPr>
          <a:xfrm>
            <a:off x="4490720" y="2397759"/>
            <a:ext cx="783717" cy="2239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i="1" sz="1400">
                <a:latin typeface="Arial"/>
                <a:ea typeface="Arial"/>
                <a:cs typeface="Arial"/>
                <a:sym typeface="Arial"/>
              </a:defRPr>
            </a:pPr>
            <a:r>
              <a:t>J</a:t>
            </a:r>
            <a:r>
              <a:rPr baseline="-20927" i="0"/>
              <a:t>1 </a:t>
            </a:r>
            <a:r>
              <a:t>J</a:t>
            </a:r>
            <a:r>
              <a:rPr baseline="-20927" i="0"/>
              <a:t>2 </a:t>
            </a:r>
            <a:r>
              <a:t>J</a:t>
            </a:r>
            <a:r>
              <a:rPr baseline="-20927" i="0"/>
              <a:t>3 </a:t>
            </a:r>
            <a:r>
              <a:t>…</a:t>
            </a:r>
          </a:p>
        </p:txBody>
      </p:sp>
      <p:sp>
        <p:nvSpPr>
          <p:cNvPr id="726" name="Shape 726"/>
          <p:cNvSpPr/>
          <p:nvPr/>
        </p:nvSpPr>
        <p:spPr>
          <a:xfrm>
            <a:off x="844407" y="7143608"/>
            <a:ext cx="63534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808080"/>
                </a:solidFill>
                <a:latin typeface="Arial"/>
                <a:ea typeface="Arial"/>
                <a:cs typeface="Arial"/>
                <a:sym typeface="Arial"/>
              </a:defRPr>
            </a:lvl1pPr>
          </a:lstStyle>
          <a:p>
            <a:pPr/>
            <a:r>
              <a:t>B cell 2</a:t>
            </a:r>
          </a:p>
        </p:txBody>
      </p:sp>
      <p:sp>
        <p:nvSpPr>
          <p:cNvPr id="727" name="Shape 727"/>
          <p:cNvSpPr/>
          <p:nvPr/>
        </p:nvSpPr>
        <p:spPr>
          <a:xfrm>
            <a:off x="11392745" y="7270043"/>
            <a:ext cx="63534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808080"/>
                </a:solidFill>
                <a:latin typeface="Arial"/>
                <a:ea typeface="Arial"/>
                <a:cs typeface="Arial"/>
                <a:sym typeface="Arial"/>
              </a:defRPr>
            </a:lvl1pPr>
          </a:lstStyle>
          <a:p>
            <a:pPr/>
            <a:r>
              <a:t>B cell 3</a:t>
            </a:r>
          </a:p>
        </p:txBody>
      </p:sp>
      <p:sp>
        <p:nvSpPr>
          <p:cNvPr id="728" name="Shape 728"/>
          <p:cNvSpPr/>
          <p:nvPr/>
        </p:nvSpPr>
        <p:spPr>
          <a:xfrm>
            <a:off x="1110825" y="3594382"/>
            <a:ext cx="157348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Recombined DNA:</a:t>
            </a:r>
          </a:p>
        </p:txBody>
      </p:sp>
      <p:sp>
        <p:nvSpPr>
          <p:cNvPr id="729" name="Shape 729"/>
          <p:cNvSpPr/>
          <p:nvPr/>
        </p:nvSpPr>
        <p:spPr>
          <a:xfrm>
            <a:off x="571217" y="2659662"/>
            <a:ext cx="146453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Light-chain DNA:</a:t>
            </a:r>
          </a:p>
        </p:txBody>
      </p:sp>
      <p:sp>
        <p:nvSpPr>
          <p:cNvPr id="730" name="Shape 730"/>
          <p:cNvSpPr/>
          <p:nvPr/>
        </p:nvSpPr>
        <p:spPr>
          <a:xfrm>
            <a:off x="9046916" y="2508391"/>
            <a:ext cx="2812555"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1.</a:t>
            </a:r>
            <a:r>
              <a:rPr b="1">
                <a:latin typeface="Arial"/>
                <a:ea typeface="Arial"/>
                <a:cs typeface="Arial"/>
                <a:sym typeface="Arial"/>
              </a:rPr>
              <a:t> Start with full complement</a:t>
            </a:r>
            <a:br>
              <a:rPr b="1">
                <a:latin typeface="Arial"/>
                <a:ea typeface="Arial"/>
                <a:cs typeface="Arial"/>
                <a:sym typeface="Arial"/>
              </a:rPr>
            </a:br>
            <a:r>
              <a:rPr b="1">
                <a:latin typeface="Arial"/>
                <a:ea typeface="Arial"/>
                <a:cs typeface="Arial"/>
                <a:sym typeface="Arial"/>
              </a:rPr>
              <a:t>of </a:t>
            </a:r>
            <a:r>
              <a:rPr b="1" i="1">
                <a:latin typeface="Arial"/>
                <a:ea typeface="Arial"/>
                <a:cs typeface="Arial"/>
                <a:sym typeface="Arial"/>
              </a:rPr>
              <a:t>V</a:t>
            </a:r>
            <a:r>
              <a:rPr b="1">
                <a:latin typeface="Arial"/>
                <a:ea typeface="Arial"/>
                <a:cs typeface="Arial"/>
                <a:sym typeface="Arial"/>
              </a:rPr>
              <a:t>, </a:t>
            </a:r>
            <a:r>
              <a:rPr b="1" i="1">
                <a:latin typeface="Arial"/>
                <a:ea typeface="Arial"/>
                <a:cs typeface="Arial"/>
                <a:sym typeface="Arial"/>
              </a:rPr>
              <a:t>J</a:t>
            </a:r>
            <a:r>
              <a:rPr b="1">
                <a:latin typeface="Arial"/>
                <a:ea typeface="Arial"/>
                <a:cs typeface="Arial"/>
                <a:sym typeface="Arial"/>
              </a:rPr>
              <a:t>, and </a:t>
            </a:r>
            <a:r>
              <a:rPr b="1" i="1">
                <a:latin typeface="Arial"/>
                <a:ea typeface="Arial"/>
                <a:cs typeface="Arial"/>
                <a:sym typeface="Arial"/>
              </a:rPr>
              <a:t>C</a:t>
            </a:r>
            <a:r>
              <a:rPr b="1">
                <a:latin typeface="Arial"/>
                <a:ea typeface="Arial"/>
                <a:cs typeface="Arial"/>
                <a:sym typeface="Arial"/>
              </a:rPr>
              <a:t> segments.</a:t>
            </a:r>
          </a:p>
        </p:txBody>
      </p:sp>
      <p:sp>
        <p:nvSpPr>
          <p:cNvPr id="731" name="Shape 731"/>
          <p:cNvSpPr/>
          <p:nvPr/>
        </p:nvSpPr>
        <p:spPr>
          <a:xfrm>
            <a:off x="9062718" y="3307643"/>
            <a:ext cx="2801542"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2.</a:t>
            </a:r>
            <a:r>
              <a:rPr b="1">
                <a:latin typeface="Arial"/>
                <a:ea typeface="Arial"/>
                <a:cs typeface="Arial"/>
                <a:sym typeface="Arial"/>
              </a:rPr>
              <a:t> Recombine (one </a:t>
            </a:r>
            <a:r>
              <a:rPr b="1" i="1">
                <a:latin typeface="Arial"/>
                <a:ea typeface="Arial"/>
                <a:cs typeface="Arial"/>
                <a:sym typeface="Arial"/>
              </a:rPr>
              <a:t>V</a:t>
            </a:r>
            <a:r>
              <a:rPr b="1">
                <a:latin typeface="Arial"/>
                <a:ea typeface="Arial"/>
                <a:cs typeface="Arial"/>
                <a:sym typeface="Arial"/>
              </a:rPr>
              <a:t>, one </a:t>
            </a:r>
            <a:r>
              <a:rPr b="1" i="1">
                <a:latin typeface="Arial"/>
                <a:ea typeface="Arial"/>
                <a:cs typeface="Arial"/>
                <a:sym typeface="Arial"/>
              </a:rPr>
              <a:t>J</a:t>
            </a:r>
            <a:r>
              <a:rPr b="1">
                <a:latin typeface="Arial"/>
                <a:ea typeface="Arial"/>
                <a:cs typeface="Arial"/>
                <a:sym typeface="Arial"/>
              </a:rPr>
              <a:t>, </a:t>
            </a:r>
            <a:br>
              <a:rPr b="1">
                <a:latin typeface="Arial"/>
                <a:ea typeface="Arial"/>
                <a:cs typeface="Arial"/>
                <a:sym typeface="Arial"/>
              </a:rPr>
            </a:br>
            <a:r>
              <a:rPr b="1">
                <a:latin typeface="Arial"/>
                <a:ea typeface="Arial"/>
                <a:cs typeface="Arial"/>
                <a:sym typeface="Arial"/>
              </a:rPr>
              <a:t>and the </a:t>
            </a:r>
            <a:r>
              <a:rPr b="1" i="1" spc="160">
                <a:latin typeface="Arial"/>
                <a:ea typeface="Arial"/>
                <a:cs typeface="Arial"/>
                <a:sym typeface="Arial"/>
              </a:rPr>
              <a:t>C</a:t>
            </a:r>
            <a:r>
              <a:rPr b="1" spc="160">
                <a:latin typeface="Arial"/>
                <a:ea typeface="Arial"/>
                <a:cs typeface="Arial"/>
                <a:sym typeface="Arial"/>
              </a:rPr>
              <a:t>)</a:t>
            </a:r>
            <a:r>
              <a:rPr b="1">
                <a:latin typeface="Arial"/>
                <a:ea typeface="Arial"/>
                <a:cs typeface="Arial"/>
                <a:sym typeface="Arial"/>
              </a:rPr>
              <a:t>.</a:t>
            </a:r>
          </a:p>
        </p:txBody>
      </p:sp>
      <p:sp>
        <p:nvSpPr>
          <p:cNvPr id="732" name="Shape 732"/>
          <p:cNvSpPr/>
          <p:nvPr/>
        </p:nvSpPr>
        <p:spPr>
          <a:xfrm>
            <a:off x="9046915" y="4343963"/>
            <a:ext cx="2473922" cy="749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3.</a:t>
            </a:r>
            <a:r>
              <a:rPr b="1">
                <a:latin typeface="Arial"/>
                <a:ea typeface="Arial"/>
                <a:cs typeface="Arial"/>
                <a:sym typeface="Arial"/>
              </a:rPr>
              <a:t> Transcription and RNA</a:t>
            </a:r>
            <a:br>
              <a:rPr b="1">
                <a:latin typeface="Arial"/>
                <a:ea typeface="Arial"/>
                <a:cs typeface="Arial"/>
                <a:sym typeface="Arial"/>
              </a:rPr>
            </a:br>
            <a:r>
              <a:rPr b="1">
                <a:latin typeface="Arial"/>
                <a:ea typeface="Arial"/>
                <a:cs typeface="Arial"/>
                <a:sym typeface="Arial"/>
              </a:rPr>
              <a:t>processing.</a:t>
            </a:r>
            <a:br>
              <a:rPr b="1">
                <a:latin typeface="Arial"/>
                <a:ea typeface="Arial"/>
                <a:cs typeface="Arial"/>
                <a:sym typeface="Arial"/>
              </a:rPr>
            </a:br>
          </a:p>
        </p:txBody>
      </p:sp>
      <p:sp>
        <p:nvSpPr>
          <p:cNvPr id="733" name="Shape 733"/>
          <p:cNvSpPr/>
          <p:nvPr/>
        </p:nvSpPr>
        <p:spPr>
          <a:xfrm>
            <a:off x="9044658" y="5350933"/>
            <a:ext cx="1356321"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4.</a:t>
            </a:r>
            <a:r>
              <a:rPr b="1">
                <a:latin typeface="Arial"/>
                <a:ea typeface="Arial"/>
                <a:cs typeface="Arial"/>
                <a:sym typeface="Arial"/>
              </a:rPr>
              <a:t> Translation</a:t>
            </a: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7" name="Shape 737"/>
          <p:cNvSpPr/>
          <p:nvPr>
            <p:ph type="title" idx="4294967295"/>
          </p:nvPr>
        </p:nvSpPr>
        <p:spPr>
          <a:xfrm>
            <a:off x="97083" y="97084"/>
            <a:ext cx="12480998" cy="966330"/>
          </a:xfrm>
          <a:prstGeom prst="rect">
            <a:avLst/>
          </a:prstGeom>
        </p:spPr>
        <p:txBody>
          <a:bodyPr lIns="58351" tIns="58351" rIns="58351" bIns="58351"/>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Self from Nonself, or Autoimmunity</a:t>
            </a:r>
          </a:p>
        </p:txBody>
      </p:sp>
      <p:sp>
        <p:nvSpPr>
          <p:cNvPr id="738" name="Shape 738"/>
          <p:cNvSpPr/>
          <p:nvPr>
            <p:ph type="body" idx="4294967295"/>
          </p:nvPr>
        </p:nvSpPr>
        <p:spPr>
          <a:xfrm>
            <a:off x="72247" y="1788158"/>
            <a:ext cx="12192003" cy="7412288"/>
          </a:xfrm>
          <a:prstGeom prst="rect">
            <a:avLst/>
          </a:prstGeom>
        </p:spPr>
        <p:txBody>
          <a:bodyPr lIns="58351" tIns="58351" rIns="58351" bIns="58351" anchor="t"/>
          <a:lstStyle/>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If a B-cell receptor or T-cell receptor responded to a </a:t>
            </a:r>
            <a:r>
              <a:rPr b="1"/>
              <a:t>self molecule</a:t>
            </a:r>
            <a:r>
              <a:t>—a molecule belonging to the host—the receptor would trigger an immune response</a:t>
            </a:r>
          </a:p>
          <a:p>
            <a:pPr lvl="1" marL="836245" indent="-404446" defTabSz="1167270">
              <a:spcBef>
                <a:spcPts val="800"/>
              </a:spcBef>
              <a:buClr>
                <a:srgbClr val="9D002D"/>
              </a:buClr>
              <a:buSzPct val="100000"/>
              <a:buChar char="–"/>
              <a:defRPr>
                <a:latin typeface="Arial"/>
                <a:ea typeface="Arial"/>
                <a:cs typeface="Arial"/>
                <a:sym typeface="Arial"/>
              </a:defRPr>
            </a:pPr>
            <a:r>
              <a:t>An anti-self reaction such as this is known as </a:t>
            </a:r>
            <a:r>
              <a:rPr b="1"/>
              <a:t>autoimmunity</a:t>
            </a:r>
            <a:r>
              <a:t>, which can lead to self destruction</a:t>
            </a:r>
          </a:p>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To avoid autoimmunity, anti-self T and B cells are destroyed before they mature</a:t>
            </a:r>
          </a:p>
        </p:txBody>
      </p:sp>
      <p:sp>
        <p:nvSpPr>
          <p:cNvPr id="739" name="Shape 73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1" name="Shape 741"/>
          <p:cNvSpPr/>
          <p:nvPr>
            <p:ph type="title" idx="4294967295"/>
          </p:nvPr>
        </p:nvSpPr>
        <p:spPr>
          <a:xfrm>
            <a:off x="97083" y="313830"/>
            <a:ext cx="12480998" cy="1169530"/>
          </a:xfrm>
          <a:prstGeom prst="rect">
            <a:avLst/>
          </a:prstGeom>
        </p:spPr>
        <p:txBody>
          <a:bodyPr lIns="58351" tIns="58351" rIns="58351" bIns="58351"/>
          <a:lstStyle>
            <a:lvl1pPr marL="628383" indent="-628383" algn="l" defTabSz="1274469">
              <a:lnSpc>
                <a:spcPct val="90000"/>
              </a:lnSpc>
              <a:defRPr b="1" sz="4300">
                <a:solidFill>
                  <a:srgbClr val="9D002D"/>
                </a:solidFill>
                <a:latin typeface="Times New Roman"/>
                <a:ea typeface="Times New Roman"/>
                <a:cs typeface="Times New Roman"/>
                <a:sym typeface="Times New Roman"/>
              </a:defRPr>
            </a:lvl1pPr>
          </a:lstStyle>
          <a:p>
            <a:pPr/>
            <a:r>
              <a:t>The Immune System Distinguishes Self from Nonself</a:t>
            </a:r>
          </a:p>
        </p:txBody>
      </p:sp>
      <p:sp>
        <p:nvSpPr>
          <p:cNvPr id="742" name="Shape 742"/>
          <p:cNvSpPr/>
          <p:nvPr>
            <p:ph type="body" idx="4294967295"/>
          </p:nvPr>
        </p:nvSpPr>
        <p:spPr>
          <a:xfrm>
            <a:off x="79021" y="2126826"/>
            <a:ext cx="12420038" cy="7215859"/>
          </a:xfrm>
          <a:prstGeom prst="rect">
            <a:avLst/>
          </a:prstGeom>
        </p:spPr>
        <p:txBody>
          <a:bodyPr lIns="58351" tIns="58351" rIns="58351" bIns="58351" anchor="t"/>
          <a:lstStyle/>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Examples of autoimmunity:</a:t>
            </a:r>
          </a:p>
          <a:p>
            <a:pPr lvl="1" marL="836245" indent="-404446" defTabSz="1167270">
              <a:spcBef>
                <a:spcPts val="800"/>
              </a:spcBef>
              <a:buClr>
                <a:srgbClr val="9D002D"/>
              </a:buClr>
              <a:buSzPct val="100000"/>
              <a:buChar char="–"/>
              <a:defRPr>
                <a:latin typeface="Arial"/>
                <a:ea typeface="Arial"/>
                <a:cs typeface="Arial"/>
                <a:sym typeface="Arial"/>
              </a:defRPr>
            </a:pPr>
            <a:r>
              <a:t>Multiple sclerosis (MS) results from the production of anti-self T cells that attack the myelin sheath of nerve fibers, resulting in muscular and coordination problems</a:t>
            </a:r>
          </a:p>
          <a:p>
            <a:pPr lvl="1" marL="836245" indent="-404446" defTabSz="1167270">
              <a:spcBef>
                <a:spcPts val="800"/>
              </a:spcBef>
              <a:buClr>
                <a:srgbClr val="9D002D"/>
              </a:buClr>
              <a:buSzPct val="100000"/>
              <a:buChar char="–"/>
              <a:defRPr>
                <a:latin typeface="Arial"/>
                <a:ea typeface="Arial"/>
                <a:cs typeface="Arial"/>
                <a:sym typeface="Arial"/>
              </a:defRPr>
            </a:pPr>
            <a:r>
              <a:t>Rheumatoid arthritis develops when T cells and antibodies alter the lining of joints</a:t>
            </a:r>
          </a:p>
          <a:p>
            <a:pPr lvl="1" marL="836245" indent="-404446" defTabSz="1167270">
              <a:spcBef>
                <a:spcPts val="800"/>
              </a:spcBef>
              <a:buClr>
                <a:srgbClr val="9D002D"/>
              </a:buClr>
              <a:buSzPct val="100000"/>
              <a:buChar char="–"/>
              <a:defRPr>
                <a:latin typeface="Arial"/>
                <a:ea typeface="Arial"/>
                <a:cs typeface="Arial"/>
                <a:sym typeface="Arial"/>
              </a:defRPr>
            </a:pPr>
            <a:r>
              <a:t>Type 1 diabetes mellitus occurs when T cells attack </a:t>
            </a:r>
            <a:br/>
            <a:r>
              <a:t>and kill insulin-secreting cells in the pancreas, resulting in an inability to regulate blood glucose levels</a:t>
            </a:r>
          </a:p>
        </p:txBody>
      </p:sp>
      <p:sp>
        <p:nvSpPr>
          <p:cNvPr id="743" name="Shape 743"/>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5" name="Shape 745"/>
          <p:cNvSpPr/>
          <p:nvPr>
            <p:ph type="title"/>
          </p:nvPr>
        </p:nvSpPr>
        <p:spPr>
          <a:prstGeom prst="rect">
            <a:avLst/>
          </a:prstGeom>
        </p:spPr>
        <p:txBody>
          <a:bodyPr/>
          <a:lstStyle/>
          <a:p>
            <a:pPr/>
            <a:r>
              <a:t>Activation</a:t>
            </a:r>
          </a:p>
        </p:txBody>
      </p:sp>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7" name="Shape 747"/>
          <p:cNvSpPr/>
          <p:nvPr>
            <p:ph type="title" idx="4294967295"/>
          </p:nvPr>
        </p:nvSpPr>
        <p:spPr>
          <a:xfrm>
            <a:off x="97083" y="225776"/>
            <a:ext cx="12690972" cy="733780"/>
          </a:xfrm>
          <a:prstGeom prst="rect">
            <a:avLst/>
          </a:prstGeom>
        </p:spPr>
        <p:txBody>
          <a:bodyPr lIns="58351" tIns="58351" rIns="58351" bIns="58351"/>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Adaptive Immunity: The Clonal Selection Theory </a:t>
            </a:r>
          </a:p>
        </p:txBody>
      </p:sp>
      <p:sp>
        <p:nvSpPr>
          <p:cNvPr id="748" name="Shape 748"/>
          <p:cNvSpPr/>
          <p:nvPr>
            <p:ph type="body" idx="4294967295"/>
          </p:nvPr>
        </p:nvSpPr>
        <p:spPr>
          <a:xfrm>
            <a:off x="79021" y="1783644"/>
            <a:ext cx="12480998" cy="7215859"/>
          </a:xfrm>
          <a:prstGeom prst="rect">
            <a:avLst/>
          </a:prstGeom>
        </p:spPr>
        <p:txBody>
          <a:bodyPr lIns="58351" tIns="58351" rIns="58351" bIns="58351" anchor="t"/>
          <a:lstStyle/>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The </a:t>
            </a:r>
            <a:r>
              <a:rPr b="1"/>
              <a:t>clonal-selection theory </a:t>
            </a:r>
            <a:r>
              <a:t>makes four central claims and explains that lymphocytes become active during an infection</a:t>
            </a:r>
          </a:p>
          <a:p>
            <a:pPr lvl="1" marL="976923" indent="-545122" defTabSz="1167270">
              <a:spcBef>
                <a:spcPts val="800"/>
              </a:spcBef>
              <a:buClr>
                <a:srgbClr val="000000"/>
              </a:buClr>
              <a:buSzPct val="100000"/>
              <a:buAutoNum type="arabicPeriod" startAt="1"/>
              <a:defRPr>
                <a:latin typeface="Arial"/>
                <a:ea typeface="Arial"/>
                <a:cs typeface="Arial"/>
                <a:sym typeface="Arial"/>
              </a:defRPr>
            </a:pPr>
            <a:r>
              <a:t>Each lymphocyte has thousands of copies of a unique receptor on its surface. The receptor, a membrane protein, recognizes only one antigen</a:t>
            </a:r>
          </a:p>
          <a:p>
            <a:pPr lvl="1" marL="976923" indent="-545122" defTabSz="1167270">
              <a:spcBef>
                <a:spcPts val="800"/>
              </a:spcBef>
              <a:buClr>
                <a:srgbClr val="000000"/>
              </a:buClr>
              <a:buSzPct val="100000"/>
              <a:buAutoNum type="arabicPeriod" startAt="1"/>
              <a:defRPr>
                <a:latin typeface="Arial"/>
                <a:ea typeface="Arial"/>
                <a:cs typeface="Arial"/>
                <a:sym typeface="Arial"/>
              </a:defRPr>
            </a:pPr>
            <a:r>
              <a:t>The lymphocyte is activated when it binds to its specific antigen </a:t>
            </a:r>
          </a:p>
        </p:txBody>
      </p:sp>
      <p:sp>
        <p:nvSpPr>
          <p:cNvPr id="749" name="Shape 74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 name="Shape 751"/>
          <p:cNvSpPr/>
          <p:nvPr>
            <p:ph type="title" idx="4294967295"/>
          </p:nvPr>
        </p:nvSpPr>
        <p:spPr>
          <a:xfrm>
            <a:off x="97083" y="243838"/>
            <a:ext cx="12480998" cy="679594"/>
          </a:xfrm>
          <a:prstGeom prst="rect">
            <a:avLst/>
          </a:prstGeom>
        </p:spPr>
        <p:txBody>
          <a:bodyPr lIns="58351" tIns="58351" rIns="58351" bIns="58351"/>
          <a:lstStyle>
            <a:lvl1pPr marL="596324" indent="-596324" algn="l" defTabSz="1209446">
              <a:lnSpc>
                <a:spcPct val="90000"/>
              </a:lnSpc>
              <a:defRPr b="1" sz="4000">
                <a:solidFill>
                  <a:srgbClr val="9D002D"/>
                </a:solidFill>
                <a:latin typeface="Times New Roman"/>
                <a:ea typeface="Times New Roman"/>
                <a:cs typeface="Times New Roman"/>
                <a:sym typeface="Times New Roman"/>
              </a:defRPr>
            </a:lvl1pPr>
          </a:lstStyle>
          <a:p>
            <a:pPr/>
            <a:r>
              <a:t>The Clonal Selection Theory</a:t>
            </a:r>
          </a:p>
        </p:txBody>
      </p:sp>
      <p:sp>
        <p:nvSpPr>
          <p:cNvPr id="752" name="Shape 752"/>
          <p:cNvSpPr/>
          <p:nvPr>
            <p:ph type="body" idx="4294967295"/>
          </p:nvPr>
        </p:nvSpPr>
        <p:spPr>
          <a:xfrm>
            <a:off x="205456" y="1819768"/>
            <a:ext cx="12480999" cy="7215859"/>
          </a:xfrm>
          <a:prstGeom prst="rect">
            <a:avLst/>
          </a:prstGeom>
        </p:spPr>
        <p:txBody>
          <a:bodyPr lIns="58351" tIns="58351" rIns="58351" bIns="58351" anchor="t"/>
          <a:lstStyle/>
          <a:p>
            <a:pPr lvl="1" marL="888023" indent="-545122" defTabSz="1167270">
              <a:spcBef>
                <a:spcPts val="800"/>
              </a:spcBef>
              <a:buClr>
                <a:srgbClr val="000000"/>
              </a:buClr>
              <a:buSzPct val="100000"/>
              <a:buAutoNum type="arabicPeriod" startAt="3"/>
              <a:defRPr>
                <a:latin typeface="Arial"/>
                <a:ea typeface="Arial"/>
                <a:cs typeface="Arial"/>
                <a:sym typeface="Arial"/>
              </a:defRPr>
            </a:pPr>
            <a:r>
              <a:t>An activated lymphocyte divides and makes many identical copies of itself. In this way, specific cells </a:t>
            </a:r>
            <a:br/>
            <a:r>
              <a:t>are selected and cloned in response to an infection</a:t>
            </a:r>
          </a:p>
          <a:p>
            <a:pPr lvl="1" marL="888023" indent="-545122" defTabSz="1167270">
              <a:spcBef>
                <a:spcPts val="800"/>
              </a:spcBef>
              <a:buClr>
                <a:srgbClr val="000000"/>
              </a:buClr>
              <a:buSzPct val="100000"/>
              <a:buAutoNum type="arabicPeriod" startAt="4"/>
              <a:defRPr>
                <a:latin typeface="Arial"/>
                <a:ea typeface="Arial"/>
                <a:cs typeface="Arial"/>
                <a:sym typeface="Arial"/>
              </a:defRPr>
            </a:pPr>
            <a:r>
              <a:t>Some of the cloned cells descended from an activated lymphocyte persist after the pathogen </a:t>
            </a:r>
            <a:br/>
            <a:r>
              <a:t>is eliminated and allow a rapid response if the infection recurs</a:t>
            </a:r>
          </a:p>
        </p:txBody>
      </p:sp>
      <p:sp>
        <p:nvSpPr>
          <p:cNvPr id="753" name="Shape 75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5" name="image24.jpeg"/>
          <p:cNvPicPr>
            <a:picLocks noChangeAspect="1"/>
          </p:cNvPicPr>
          <p:nvPr/>
        </p:nvPicPr>
        <p:blipFill>
          <a:blip r:embed="rId3">
            <a:extLst/>
          </a:blip>
          <a:srcRect l="0" t="0" r="0" b="2290"/>
          <a:stretch>
            <a:fillRect/>
          </a:stretch>
        </p:blipFill>
        <p:spPr>
          <a:xfrm>
            <a:off x="3366346" y="338666"/>
            <a:ext cx="6269850" cy="9150774"/>
          </a:xfrm>
          <a:prstGeom prst="rect">
            <a:avLst/>
          </a:prstGeom>
          <a:ln w="12700">
            <a:miter lim="400000"/>
          </a:ln>
        </p:spPr>
      </p:pic>
      <p:sp>
        <p:nvSpPr>
          <p:cNvPr id="756" name="Shape 756"/>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51.9</a:t>
            </a:r>
          </a:p>
        </p:txBody>
      </p:sp>
      <p:sp>
        <p:nvSpPr>
          <p:cNvPr id="757" name="Shape 757"/>
          <p:cNvSpPr/>
          <p:nvPr/>
        </p:nvSpPr>
        <p:spPr>
          <a:xfrm>
            <a:off x="5066453" y="1045351"/>
            <a:ext cx="881956"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Antigens</a:t>
            </a:r>
          </a:p>
        </p:txBody>
      </p:sp>
      <p:sp>
        <p:nvSpPr>
          <p:cNvPr id="758" name="Shape 758"/>
          <p:cNvSpPr/>
          <p:nvPr/>
        </p:nvSpPr>
        <p:spPr>
          <a:xfrm>
            <a:off x="7676443" y="894078"/>
            <a:ext cx="1495625" cy="977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1.</a:t>
            </a:r>
            <a:r>
              <a:rPr b="1">
                <a:latin typeface="Arial"/>
                <a:ea typeface="Arial"/>
                <a:cs typeface="Arial"/>
                <a:sym typeface="Arial"/>
              </a:rPr>
              <a:t> Antigens are</a:t>
            </a:r>
            <a:br>
              <a:rPr b="1">
                <a:latin typeface="Arial"/>
                <a:ea typeface="Arial"/>
                <a:cs typeface="Arial"/>
                <a:sym typeface="Arial"/>
              </a:rPr>
            </a:br>
            <a:r>
              <a:rPr b="1">
                <a:latin typeface="Arial"/>
                <a:ea typeface="Arial"/>
                <a:cs typeface="Arial"/>
                <a:sym typeface="Arial"/>
              </a:rPr>
              <a:t>recognized by</a:t>
            </a:r>
            <a:br>
              <a:rPr b="1">
                <a:latin typeface="Arial"/>
                <a:ea typeface="Arial"/>
                <a:cs typeface="Arial"/>
                <a:sym typeface="Arial"/>
              </a:rPr>
            </a:br>
            <a:r>
              <a:rPr b="1">
                <a:latin typeface="Arial"/>
                <a:ea typeface="Arial"/>
                <a:cs typeface="Arial"/>
                <a:sym typeface="Arial"/>
              </a:rPr>
              <a:t>receptors on</a:t>
            </a:r>
            <a:br>
              <a:rPr b="1">
                <a:latin typeface="Arial"/>
                <a:ea typeface="Arial"/>
                <a:cs typeface="Arial"/>
                <a:sym typeface="Arial"/>
              </a:rPr>
            </a:br>
            <a:r>
              <a:rPr b="1">
                <a:latin typeface="Arial"/>
                <a:ea typeface="Arial"/>
                <a:cs typeface="Arial"/>
                <a:sym typeface="Arial"/>
              </a:rPr>
              <a:t>lymphocytes.</a:t>
            </a:r>
          </a:p>
        </p:txBody>
      </p:sp>
      <p:sp>
        <p:nvSpPr>
          <p:cNvPr id="759" name="Shape 759"/>
          <p:cNvSpPr/>
          <p:nvPr/>
        </p:nvSpPr>
        <p:spPr>
          <a:xfrm>
            <a:off x="7701280" y="4605866"/>
            <a:ext cx="1574702" cy="1206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2.</a:t>
            </a:r>
            <a:r>
              <a:rPr b="1">
                <a:latin typeface="Arial"/>
                <a:ea typeface="Arial"/>
                <a:cs typeface="Arial"/>
                <a:sym typeface="Arial"/>
              </a:rPr>
              <a:t> Lymphocytes</a:t>
            </a:r>
            <a:br>
              <a:rPr b="1">
                <a:latin typeface="Arial"/>
                <a:ea typeface="Arial"/>
                <a:cs typeface="Arial"/>
                <a:sym typeface="Arial"/>
              </a:rPr>
            </a:br>
            <a:r>
              <a:rPr b="1">
                <a:latin typeface="Arial"/>
                <a:ea typeface="Arial"/>
                <a:cs typeface="Arial"/>
                <a:sym typeface="Arial"/>
              </a:rPr>
              <a:t>are activated</a:t>
            </a:r>
            <a:br>
              <a:rPr b="1">
                <a:latin typeface="Arial"/>
                <a:ea typeface="Arial"/>
                <a:cs typeface="Arial"/>
                <a:sym typeface="Arial"/>
              </a:rPr>
            </a:br>
            <a:r>
              <a:rPr b="1">
                <a:latin typeface="Arial"/>
                <a:ea typeface="Arial"/>
                <a:cs typeface="Arial"/>
                <a:sym typeface="Arial"/>
              </a:rPr>
              <a:t>when their</a:t>
            </a:r>
            <a:br>
              <a:rPr b="1">
                <a:latin typeface="Arial"/>
                <a:ea typeface="Arial"/>
                <a:cs typeface="Arial"/>
                <a:sym typeface="Arial"/>
              </a:rPr>
            </a:br>
            <a:r>
              <a:rPr b="1">
                <a:latin typeface="Arial"/>
                <a:ea typeface="Arial"/>
                <a:cs typeface="Arial"/>
                <a:sym typeface="Arial"/>
              </a:rPr>
              <a:t>receptor binds</a:t>
            </a:r>
            <a:br>
              <a:rPr b="1">
                <a:latin typeface="Arial"/>
                <a:ea typeface="Arial"/>
                <a:cs typeface="Arial"/>
                <a:sym typeface="Arial"/>
              </a:rPr>
            </a:br>
            <a:r>
              <a:rPr b="1">
                <a:latin typeface="Arial"/>
                <a:ea typeface="Arial"/>
                <a:cs typeface="Arial"/>
                <a:sym typeface="Arial"/>
              </a:rPr>
              <a:t>an antigen.</a:t>
            </a:r>
          </a:p>
        </p:txBody>
      </p:sp>
      <p:sp>
        <p:nvSpPr>
          <p:cNvPr id="760" name="Shape 760"/>
          <p:cNvSpPr/>
          <p:nvPr/>
        </p:nvSpPr>
        <p:spPr>
          <a:xfrm>
            <a:off x="7689991" y="6838808"/>
            <a:ext cx="1254919" cy="749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3.</a:t>
            </a:r>
            <a:r>
              <a:rPr b="1">
                <a:latin typeface="Arial"/>
                <a:ea typeface="Arial"/>
                <a:cs typeface="Arial"/>
                <a:sym typeface="Arial"/>
              </a:rPr>
              <a:t> Activated</a:t>
            </a:r>
            <a:br>
              <a:rPr b="1">
                <a:latin typeface="Arial"/>
                <a:ea typeface="Arial"/>
                <a:cs typeface="Arial"/>
                <a:sym typeface="Arial"/>
              </a:rPr>
            </a:br>
            <a:r>
              <a:rPr b="1">
                <a:latin typeface="Arial"/>
                <a:ea typeface="Arial"/>
                <a:cs typeface="Arial"/>
                <a:sym typeface="Arial"/>
              </a:rPr>
              <a:t>lymphocytes</a:t>
            </a:r>
            <a:br>
              <a:rPr b="1">
                <a:latin typeface="Arial"/>
                <a:ea typeface="Arial"/>
                <a:cs typeface="Arial"/>
                <a:sym typeface="Arial"/>
              </a:rPr>
            </a:br>
            <a:r>
              <a:rPr b="1">
                <a:latin typeface="Arial"/>
                <a:ea typeface="Arial"/>
                <a:cs typeface="Arial"/>
                <a:sym typeface="Arial"/>
              </a:rPr>
              <a:t>are cloned.</a:t>
            </a:r>
          </a:p>
        </p:txBody>
      </p:sp>
      <p:sp>
        <p:nvSpPr>
          <p:cNvPr id="761" name="Shape 761"/>
          <p:cNvSpPr/>
          <p:nvPr/>
        </p:nvSpPr>
        <p:spPr>
          <a:xfrm>
            <a:off x="7714825" y="8247661"/>
            <a:ext cx="1254920" cy="749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4.</a:t>
            </a:r>
            <a:r>
              <a:rPr b="1">
                <a:latin typeface="Arial"/>
                <a:ea typeface="Arial"/>
                <a:cs typeface="Arial"/>
                <a:sym typeface="Arial"/>
              </a:rPr>
              <a:t> Activated</a:t>
            </a:r>
            <a:br>
              <a:rPr b="1">
                <a:latin typeface="Arial"/>
                <a:ea typeface="Arial"/>
                <a:cs typeface="Arial"/>
                <a:sym typeface="Arial"/>
              </a:rPr>
            </a:br>
            <a:r>
              <a:rPr b="1">
                <a:latin typeface="Arial"/>
                <a:ea typeface="Arial"/>
                <a:cs typeface="Arial"/>
                <a:sym typeface="Arial"/>
              </a:rPr>
              <a:t>lymphocytes</a:t>
            </a:r>
            <a:br>
              <a:rPr b="1">
                <a:latin typeface="Arial"/>
                <a:ea typeface="Arial"/>
                <a:cs typeface="Arial"/>
                <a:sym typeface="Arial"/>
              </a:rPr>
            </a:br>
            <a:r>
              <a:rPr b="1">
                <a:latin typeface="Arial"/>
                <a:ea typeface="Arial"/>
                <a:cs typeface="Arial"/>
                <a:sym typeface="Arial"/>
              </a:rPr>
              <a:t>endure.</a:t>
            </a:r>
          </a:p>
        </p:txBody>
      </p:sp>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 name="Shape 765"/>
          <p:cNvSpPr/>
          <p:nvPr>
            <p:ph type="title" idx="4294967295"/>
          </p:nvPr>
        </p:nvSpPr>
        <p:spPr>
          <a:xfrm>
            <a:off x="79021" y="277706"/>
            <a:ext cx="1248099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Dendritic Cells and  MHC Proteins </a:t>
            </a:r>
          </a:p>
        </p:txBody>
      </p:sp>
      <p:sp>
        <p:nvSpPr>
          <p:cNvPr id="766" name="Shape 766"/>
          <p:cNvSpPr/>
          <p:nvPr>
            <p:ph type="body" idx="4294967295"/>
          </p:nvPr>
        </p:nvSpPr>
        <p:spPr>
          <a:xfrm>
            <a:off x="205456" y="1819767"/>
            <a:ext cx="12553248" cy="7540981"/>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At first, cells known as </a:t>
            </a:r>
            <a:r>
              <a:rPr b="1"/>
              <a:t>dendritic cells </a:t>
            </a:r>
            <a:r>
              <a:t>attack the antigen</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dendritic cells contain proteins called </a:t>
            </a:r>
            <a:r>
              <a:rPr b="1"/>
              <a:t>MHC (major histocompatibility) proteins</a:t>
            </a:r>
            <a:r>
              <a:t>, antigen-presenting proteins that have a groove where small peptide fragments, typically 8 to 20 amino acids in length, bind</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There are two MHC classes: </a:t>
            </a:r>
          </a:p>
          <a:p>
            <a:pPr lvl="1" marL="959337" indent="-527538" defTabSz="1300480">
              <a:spcBef>
                <a:spcPts val="800"/>
              </a:spcBef>
              <a:buClr>
                <a:srgbClr val="000000"/>
              </a:buClr>
              <a:buSzPct val="100000"/>
              <a:buAutoNum type="arabicPeriod" startAt="1"/>
              <a:defRPr>
                <a:latin typeface="Arial"/>
                <a:ea typeface="Arial"/>
                <a:cs typeface="Arial"/>
                <a:sym typeface="Arial"/>
              </a:defRPr>
            </a:pPr>
            <a:r>
              <a:t>Class I, which bind antigens inside the ER</a:t>
            </a:r>
          </a:p>
          <a:p>
            <a:pPr lvl="1" marL="959337" indent="-527538" defTabSz="1300480">
              <a:spcBef>
                <a:spcPts val="800"/>
              </a:spcBef>
              <a:buClr>
                <a:srgbClr val="000000"/>
              </a:buClr>
              <a:buSzPct val="100000"/>
              <a:buAutoNum type="arabicPeriod" startAt="1"/>
              <a:defRPr>
                <a:latin typeface="Arial"/>
                <a:ea typeface="Arial"/>
                <a:cs typeface="Arial"/>
                <a:sym typeface="Arial"/>
              </a:defRPr>
            </a:pPr>
            <a:r>
              <a:t>Class II, which bind antigens inside endosomes</a:t>
            </a:r>
          </a:p>
        </p:txBody>
      </p:sp>
      <p:sp>
        <p:nvSpPr>
          <p:cNvPr id="767" name="Shape 76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69" name="image25.jpeg"/>
          <p:cNvPicPr>
            <a:picLocks noChangeAspect="1"/>
          </p:cNvPicPr>
          <p:nvPr/>
        </p:nvPicPr>
        <p:blipFill>
          <a:blip r:embed="rId3">
            <a:extLst/>
          </a:blip>
          <a:srcRect l="0" t="0" r="0" b="2890"/>
          <a:stretch>
            <a:fillRect/>
          </a:stretch>
        </p:blipFill>
        <p:spPr>
          <a:xfrm>
            <a:off x="3515359" y="812798"/>
            <a:ext cx="5974082" cy="7890936"/>
          </a:xfrm>
          <a:prstGeom prst="rect">
            <a:avLst/>
          </a:prstGeom>
          <a:ln w="12700">
            <a:miter lim="400000"/>
          </a:ln>
        </p:spPr>
      </p:pic>
      <p:sp>
        <p:nvSpPr>
          <p:cNvPr id="770" name="Shape 770"/>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51.10</a:t>
            </a:r>
          </a:p>
        </p:txBody>
      </p:sp>
      <p:sp>
        <p:nvSpPr>
          <p:cNvPr id="771" name="Shape 771"/>
          <p:cNvSpPr/>
          <p:nvPr/>
        </p:nvSpPr>
        <p:spPr>
          <a:xfrm>
            <a:off x="6145669" y="826345"/>
            <a:ext cx="2958754"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400">
                <a:latin typeface="Arial"/>
                <a:ea typeface="Arial"/>
                <a:cs typeface="Arial"/>
                <a:sym typeface="Arial"/>
              </a:defRPr>
            </a:lvl1pPr>
          </a:lstStyle>
          <a:p>
            <a:pPr/>
            <a:r>
              <a:t>Antigen-binding site</a:t>
            </a:r>
          </a:p>
        </p:txBody>
      </p:sp>
      <p:sp>
        <p:nvSpPr>
          <p:cNvPr id="772" name="Shape 772"/>
          <p:cNvSpPr/>
          <p:nvPr/>
        </p:nvSpPr>
        <p:spPr>
          <a:xfrm>
            <a:off x="3616959" y="1824283"/>
            <a:ext cx="1316733" cy="6666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400">
                <a:latin typeface="Arial"/>
                <a:ea typeface="Arial"/>
                <a:cs typeface="Arial"/>
                <a:sym typeface="Arial"/>
              </a:defRPr>
            </a:pPr>
            <a:r>
              <a:t>Antigen</a:t>
            </a:r>
            <a:br/>
            <a:r>
              <a:t>fragment</a:t>
            </a:r>
          </a:p>
        </p:txBody>
      </p:sp>
      <p:sp>
        <p:nvSpPr>
          <p:cNvPr id="773" name="Shape 773"/>
          <p:cNvSpPr/>
          <p:nvPr/>
        </p:nvSpPr>
        <p:spPr>
          <a:xfrm>
            <a:off x="3580834" y="3524391"/>
            <a:ext cx="1045569" cy="6666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400">
                <a:latin typeface="Arial"/>
                <a:ea typeface="Arial"/>
                <a:cs typeface="Arial"/>
                <a:sym typeface="Arial"/>
              </a:defRPr>
            </a:pPr>
            <a:r>
              <a:t>MHC</a:t>
            </a:r>
            <a:br/>
            <a:r>
              <a:t>protein</a:t>
            </a:r>
          </a:p>
        </p:txBody>
      </p:sp>
      <p:sp>
        <p:nvSpPr>
          <p:cNvPr id="774" name="Shape 774"/>
          <p:cNvSpPr/>
          <p:nvPr/>
        </p:nvSpPr>
        <p:spPr>
          <a:xfrm>
            <a:off x="3580834" y="7653866"/>
            <a:ext cx="2299594" cy="98770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400">
                <a:latin typeface="Arial"/>
                <a:ea typeface="Arial"/>
                <a:cs typeface="Arial"/>
                <a:sym typeface="Arial"/>
              </a:defRPr>
            </a:pPr>
            <a:r>
              <a:t>MHC</a:t>
            </a:r>
            <a:br/>
            <a:r>
              <a:t>transmembrane</a:t>
            </a:r>
            <a:br/>
            <a:r>
              <a:t>domains</a:t>
            </a:r>
          </a:p>
        </p:txBody>
      </p:sp>
      <p:sp>
        <p:nvSpPr>
          <p:cNvPr id="775" name="Shape 775"/>
          <p:cNvSpPr/>
          <p:nvPr/>
        </p:nvSpPr>
        <p:spPr>
          <a:xfrm rot="5400000">
            <a:off x="7579359" y="151270"/>
            <a:ext cx="275451" cy="23345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776" name="Shape 776"/>
          <p:cNvSpPr/>
          <p:nvPr/>
        </p:nvSpPr>
        <p:spPr>
          <a:xfrm>
            <a:off x="4876799" y="2034257"/>
            <a:ext cx="2625797" cy="2"/>
          </a:xfrm>
          <a:prstGeom prst="line">
            <a:avLst/>
          </a:prstGeom>
          <a:ln w="25400">
            <a:solidFill>
              <a:srgbClr val="808080"/>
            </a:solidFill>
          </a:ln>
        </p:spPr>
        <p:txBody>
          <a:bodyPr lIns="45718" tIns="45718" rIns="45718" bIns="45718"/>
          <a:lstStyle/>
          <a:p>
            <a:pPr/>
          </a:p>
        </p:txBody>
      </p:sp>
      <p:sp>
        <p:nvSpPr>
          <p:cNvPr id="777" name="Shape 777"/>
          <p:cNvSpPr/>
          <p:nvPr/>
        </p:nvSpPr>
        <p:spPr>
          <a:xfrm>
            <a:off x="4418470" y="3695982"/>
            <a:ext cx="2325513" cy="2260"/>
          </a:xfrm>
          <a:prstGeom prst="line">
            <a:avLst/>
          </a:prstGeom>
          <a:ln w="25400">
            <a:solidFill>
              <a:srgbClr val="808080"/>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